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00" r:id="rId2"/>
  </p:sldMasterIdLst>
  <p:sldIdLst>
    <p:sldId id="256" r:id="rId3"/>
    <p:sldId id="261" r:id="rId4"/>
    <p:sldId id="262" r:id="rId5"/>
    <p:sldId id="257" r:id="rId6"/>
    <p:sldId id="260" r:id="rId7"/>
    <p:sldId id="259" r:id="rId8"/>
    <p:sldId id="258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CE4482-9317-454F-AAF9-507CC23BEBA6}">
          <p14:sldIdLst>
            <p14:sldId id="256"/>
          </p14:sldIdLst>
        </p14:section>
        <p14:section name="Mededelingen" id="{37353687-EEF7-D544-9F8D-6D1F0B958FD9}">
          <p14:sldIdLst>
            <p14:sldId id="261"/>
            <p14:sldId id="262"/>
            <p14:sldId id="257"/>
          </p14:sldIdLst>
        </p14:section>
        <p14:section name="Discussie toepassingsgebied" id="{A8E77785-0FF3-4345-A644-134BC43FFFAB}">
          <p14:sldIdLst>
            <p14:sldId id="260"/>
            <p14:sldId id="259"/>
          </p14:sldIdLst>
        </p14:section>
        <p14:section name="Rondvraag" id="{0509F89C-738A-BA46-A193-CE4234E47A6B}">
          <p14:sldIdLst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5"/>
    <p:restoredTop sz="96327"/>
  </p:normalViewPr>
  <p:slideViewPr>
    <p:cSldViewPr snapToGrid="0" snapToObjects="1">
      <p:cViewPr varScale="1">
        <p:scale>
          <a:sx n="184" d="100"/>
          <a:sy n="184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2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50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9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9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9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6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7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9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50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5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9575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99556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935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1568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86857753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88950584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2241305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8300300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58202583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2675919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01438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27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8028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74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6095206" cy="6858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91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04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3823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2488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0" y="1638300"/>
            <a:ext cx="5682510" cy="52197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289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4564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6545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6819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41761822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36168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0358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5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3871483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477283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696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6095206" cy="685799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368749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9" y="1185907"/>
            <a:ext cx="4065061" cy="41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9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664852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85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59526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62534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6792120" y="2147230"/>
            <a:ext cx="4096966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205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16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26138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944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6792121" y="2147230"/>
            <a:ext cx="3011910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205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168253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774974" y="3063227"/>
            <a:ext cx="1967869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2936233" y="3063227"/>
            <a:ext cx="1967869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5097491" y="3063227"/>
            <a:ext cx="1967869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7258750" y="3063227"/>
            <a:ext cx="1967869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9420008" y="3063227"/>
            <a:ext cx="1967869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91" y="2473881"/>
            <a:ext cx="395948" cy="396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50" y="2473881"/>
            <a:ext cx="395948" cy="396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32" y="2474277"/>
            <a:ext cx="395948" cy="396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08" y="2473881"/>
            <a:ext cx="395948" cy="396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74" y="2474278"/>
            <a:ext cx="395552" cy="395604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1249518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3410776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5572035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 err="1"/>
              <a:t>Gegevens-uitwisseling</a:t>
            </a:r>
            <a:endParaRPr lang="nl-NL" sz="1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7733293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9894552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774973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2936232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5097491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7258749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9420008" y="3307469"/>
            <a:ext cx="199701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2489093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753171" y="2380205"/>
            <a:ext cx="10764538" cy="2540982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1173037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674289" y="1853828"/>
            <a:ext cx="10843420" cy="983522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753171" y="3183028"/>
            <a:ext cx="10764538" cy="2540982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0355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3438" cy="6477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675547" y="2017249"/>
            <a:ext cx="4594267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680791" y="1425582"/>
            <a:ext cx="4589023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674290" y="2232425"/>
            <a:ext cx="4595524" cy="2956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16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7191888" y="260105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7191888" y="3608561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7191888" y="460628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10" y="2309539"/>
            <a:ext cx="2423096" cy="38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039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00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674290" y="1863000"/>
            <a:ext cx="3833115" cy="38519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19" y="2007373"/>
            <a:ext cx="6976523" cy="37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61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0161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494" y="3303589"/>
            <a:ext cx="685711" cy="6858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2345761" y="2169034"/>
            <a:ext cx="1590054" cy="396341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2159620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4094820" y="2169034"/>
            <a:ext cx="1590054" cy="396341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3849052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5803696" y="2169034"/>
            <a:ext cx="1590054" cy="396341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5588173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7520524" y="2169034"/>
            <a:ext cx="1590054" cy="396341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7317357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1042610" y="3220279"/>
            <a:ext cx="1303151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800" b="1" dirty="0">
              <a:solidFill>
                <a:schemeClr val="tx1"/>
              </a:solidFill>
            </a:endParaRPr>
          </a:p>
          <a:p>
            <a:pPr algn="l"/>
            <a:endParaRPr lang="en-NL" sz="8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9237352" y="2500102"/>
            <a:ext cx="1919995" cy="63595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2563962" y="3086365"/>
            <a:ext cx="118260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4283207" y="3086365"/>
            <a:ext cx="118260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6002453" y="3086365"/>
            <a:ext cx="118260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7691885" y="3086365"/>
            <a:ext cx="118260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1079860" y="3702589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1079860" y="4467902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1079860" y="5700355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98" y="1826134"/>
            <a:ext cx="685711" cy="6858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73" y="1826134"/>
            <a:ext cx="685711" cy="6858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07" y="1826134"/>
            <a:ext cx="685711" cy="6858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265" y="1826134"/>
            <a:ext cx="685711" cy="6858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2523347" y="3220279"/>
            <a:ext cx="1531290" cy="27750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424259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594196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7651272" y="3220279"/>
            <a:ext cx="1531290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0144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24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85049" y="1626560"/>
            <a:ext cx="12318684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3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189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423284" y="1045545"/>
            <a:ext cx="11345433" cy="58124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838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29851528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4959528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36118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8936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91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8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543177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60362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45999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231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2525287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4398515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9897806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5979094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94146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8908739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9818415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642062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122561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9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964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97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40791669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7494202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4103298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6128514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4628753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1424692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777934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6649652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34642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625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35785294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291587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928853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951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912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9877992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00747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90"/>
            <a:ext cx="6095206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4158017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967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66696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903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75476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3793807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5130137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9447674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31667209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145894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2387882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346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158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5535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575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5012191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6095206" cy="6858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2827922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066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8583509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9524739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07051008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6852954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8849471" y="283481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77112669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119442308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8605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91" Type="http://schemas.openxmlformats.org/officeDocument/2006/relationships/slideLayout" Target="../slideLayouts/slideLayout102.xml"/><Relationship Id="rId96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99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Relationship Id="rId100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93" Type="http://schemas.openxmlformats.org/officeDocument/2006/relationships/slideLayout" Target="../slideLayouts/slideLayout104.xml"/><Relationship Id="rId98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05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860" y="862639"/>
            <a:ext cx="10005339" cy="6468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860" y="1863305"/>
            <a:ext cx="10005339" cy="4313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1960" y="6390586"/>
            <a:ext cx="25032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4254" y="6390586"/>
            <a:ext cx="778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464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  <p:sldLayoutId id="2147483749" r:id="rId49"/>
    <p:sldLayoutId id="2147483750" r:id="rId50"/>
    <p:sldLayoutId id="2147483751" r:id="rId51"/>
    <p:sldLayoutId id="2147483752" r:id="rId52"/>
    <p:sldLayoutId id="2147483753" r:id="rId53"/>
    <p:sldLayoutId id="2147483754" r:id="rId54"/>
    <p:sldLayoutId id="2147483755" r:id="rId55"/>
    <p:sldLayoutId id="2147483756" r:id="rId56"/>
    <p:sldLayoutId id="2147483757" r:id="rId57"/>
    <p:sldLayoutId id="2147483758" r:id="rId58"/>
    <p:sldLayoutId id="2147483759" r:id="rId59"/>
    <p:sldLayoutId id="2147483760" r:id="rId60"/>
    <p:sldLayoutId id="2147483761" r:id="rId61"/>
    <p:sldLayoutId id="2147483762" r:id="rId62"/>
    <p:sldLayoutId id="2147483763" r:id="rId63"/>
    <p:sldLayoutId id="2147483764" r:id="rId64"/>
    <p:sldLayoutId id="2147483765" r:id="rId65"/>
    <p:sldLayoutId id="2147483766" r:id="rId66"/>
    <p:sldLayoutId id="2147483767" r:id="rId67"/>
    <p:sldLayoutId id="2147483768" r:id="rId68"/>
    <p:sldLayoutId id="2147483769" r:id="rId69"/>
    <p:sldLayoutId id="2147483770" r:id="rId70"/>
    <p:sldLayoutId id="2147483771" r:id="rId71"/>
    <p:sldLayoutId id="2147483772" r:id="rId72"/>
    <p:sldLayoutId id="2147483773" r:id="rId73"/>
    <p:sldLayoutId id="2147483774" r:id="rId74"/>
    <p:sldLayoutId id="2147483775" r:id="rId75"/>
    <p:sldLayoutId id="2147483776" r:id="rId76"/>
    <p:sldLayoutId id="2147483777" r:id="rId77"/>
    <p:sldLayoutId id="2147483778" r:id="rId78"/>
    <p:sldLayoutId id="2147483779" r:id="rId79"/>
    <p:sldLayoutId id="2147483780" r:id="rId80"/>
    <p:sldLayoutId id="2147483781" r:id="rId81"/>
    <p:sldLayoutId id="2147483782" r:id="rId82"/>
    <p:sldLayoutId id="2147483783" r:id="rId83"/>
    <p:sldLayoutId id="2147483784" r:id="rId84"/>
    <p:sldLayoutId id="2147483785" r:id="rId85"/>
    <p:sldLayoutId id="2147483786" r:id="rId86"/>
    <p:sldLayoutId id="2147483787" r:id="rId87"/>
    <p:sldLayoutId id="2147483788" r:id="rId88"/>
    <p:sldLayoutId id="2147483789" r:id="rId89"/>
    <p:sldLayoutId id="2147483790" r:id="rId90"/>
    <p:sldLayoutId id="2147483791" r:id="rId91"/>
    <p:sldLayoutId id="2147483792" r:id="rId92"/>
    <p:sldLayoutId id="2147483793" r:id="rId93"/>
    <p:sldLayoutId id="2147483794" r:id="rId94"/>
    <p:sldLayoutId id="2147483795" r:id="rId95"/>
    <p:sldLayoutId id="2147483796" r:id="rId96"/>
    <p:sldLayoutId id="2147483797" r:id="rId97"/>
    <p:sldLayoutId id="2147483798" r:id="rId98"/>
    <p:sldLayoutId id="2147483799" r:id="rId99"/>
  </p:sldLayoutIdLst>
  <p:hf hd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217" rtl="0" eaLnBrk="1" latinLnBrk="0" hangingPunct="1">
        <a:lnSpc>
          <a:spcPct val="100000"/>
        </a:lnSpc>
        <a:spcBef>
          <a:spcPts val="12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3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59928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39892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9892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809838" indent="-269946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>
          <p15:clr>
            <a:srgbClr val="F26B43"/>
          </p15:clr>
        </p15:guide>
        <p15:guide id="2" pos="139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Overleg/tree/main/Programmeringstafels" TargetMode="External"/><Relationship Id="rId2" Type="http://schemas.openxmlformats.org/officeDocument/2006/relationships/hyperlink" Target="https://github.com/Logius-standaarden/Overleg/blob/main/Programmeringstafels/Gegevensuitwisseling/README.md" TargetMode="Externa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umstandaardisatie.nl/open-standaarden/nl-gov-assurance-profile-oauth-2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umstandaardisatie.nl/open-standaarden/nl-gov-assurance-profile-oauth-20" TargetMode="External"/><Relationship Id="rId2" Type="http://schemas.openxmlformats.org/officeDocument/2006/relationships/hyperlink" Target="https://publicatie.centrumvoorstandaarden.nl/api/oauth/%22%20%5Cl%20%22bib-rfc7517%22%20%5Co%20%22JSON%20Web%20Key%20(JWK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ogius-standaarden/OAuth-NL-profiel/issues/1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46B5A-A68E-EC49-A654-A1388F741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nl-NL" sz="4400" dirty="0"/>
              <a:t>Slides bij Technisch Overleg OAuth-NL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817A-93A3-B340-95EB-A8355208A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nl-NL" dirty="0"/>
              <a:t>Martin van der Plas</a:t>
            </a:r>
          </a:p>
          <a:p>
            <a:r>
              <a:rPr lang="nl-NL" dirty="0"/>
              <a:t>29-06-2022</a:t>
            </a:r>
          </a:p>
        </p:txBody>
      </p:sp>
      <p:pic>
        <p:nvPicPr>
          <p:cNvPr id="16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ABB619B-B8C7-3781-7989-198A15D48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69" r="32276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5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C8F7E99D-CE0C-4A07-873D-3AA81EF20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7" y="309809"/>
            <a:ext cx="4539892" cy="6238383"/>
          </a:xfrm>
          <a:prstGeom prst="rect">
            <a:avLst/>
          </a:prstGeom>
        </p:spPr>
      </p:pic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559F152-E991-42E6-AEE2-B9FF6E7F4C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/>
              <a:t>MIDO/GDI </a:t>
            </a:r>
            <a:r>
              <a:rPr lang="nl-NL" dirty="0" err="1"/>
              <a:t>Governance</a:t>
            </a:r>
            <a:endParaRPr lang="nl-NL" dirty="0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8D9E38EC-F317-4AAF-B975-519A53F538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1600" dirty="0"/>
              <a:t>Programmeringstafels met stakeholders om prioriteiten vast te stellen voor </a:t>
            </a:r>
            <a:r>
              <a:rPr lang="nl-NL" sz="1600" dirty="0" err="1"/>
              <a:t>Logius</a:t>
            </a:r>
            <a:r>
              <a:rPr lang="nl-NL" sz="1600" dirty="0"/>
              <a:t>.</a:t>
            </a:r>
          </a:p>
          <a:p>
            <a:r>
              <a:rPr lang="nl-NL" sz="1600" dirty="0"/>
              <a:t>Thema’s: Gegevensuitwisseling, Toegang, Interactie en Infrastructuur.</a:t>
            </a:r>
          </a:p>
          <a:p>
            <a:r>
              <a:rPr lang="nl-NL" sz="1600" dirty="0"/>
              <a:t>Eerste programmeringstafels hebben inmiddels plaatsgevonden.</a:t>
            </a:r>
          </a:p>
          <a:p>
            <a:r>
              <a:rPr lang="nl-NL" sz="1600" dirty="0"/>
              <a:t>Nieuwe </a:t>
            </a:r>
            <a:r>
              <a:rPr lang="nl-NL" sz="1600" dirty="0" err="1"/>
              <a:t>governance</a:t>
            </a:r>
            <a:r>
              <a:rPr lang="nl-NL" sz="1600" dirty="0"/>
              <a:t> is nog in ontwikkeling.</a:t>
            </a:r>
          </a:p>
        </p:txBody>
      </p:sp>
    </p:spTree>
    <p:extLst>
      <p:ext uri="{BB962C8B-B14F-4D97-AF65-F5344CB8AC3E}">
        <p14:creationId xmlns:p14="http://schemas.microsoft.com/office/powerpoint/2010/main" val="10612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0296641D-F916-49A7-B625-C9E3F6892188}"/>
              </a:ext>
            </a:extLst>
          </p:cNvPr>
          <p:cNvSpPr/>
          <p:nvPr/>
        </p:nvSpPr>
        <p:spPr>
          <a:xfrm>
            <a:off x="2958715" y="1509256"/>
            <a:ext cx="2476178" cy="435077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 defTabSz="228554"/>
            <a:r>
              <a:rPr lang="nl-NL" sz="1400" i="1" dirty="0">
                <a:solidFill>
                  <a:prstClr val="black"/>
                </a:solidFill>
                <a:latin typeface="Verdana"/>
              </a:rPr>
              <a:t>Programmeringstafels in het standaarden-beheerproces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629C850-E71B-41F8-86DE-81BF61D2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554"/>
            <a:fld id="{58A012CB-14D3-4B29-B9BE-EBD198EAE235}" type="slidenum">
              <a:rPr lang="nl-NL">
                <a:solidFill>
                  <a:prstClr val="black">
                    <a:tint val="75000"/>
                  </a:prstClr>
                </a:solidFill>
                <a:latin typeface="Verdana"/>
              </a:rPr>
              <a:pPr defTabSz="228554"/>
              <a:t>3</a:t>
            </a:fld>
            <a:endParaRPr lang="nl-NL" dirty="0">
              <a:solidFill>
                <a:prstClr val="black">
                  <a:tint val="75000"/>
                </a:prstClr>
              </a:solidFill>
              <a:latin typeface="Verdana"/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F33C271-E7E6-4436-8ADC-EF73F89E9B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Beheerproces en de programmeringstafels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7645BBA-7A43-4720-9FF3-A8F5626F44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554" indent="-228554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nl-NL" sz="1600" dirty="0"/>
              <a:t>Het standaarden-beheerproces maakt gebruik van overleggen op: operationeel, tactisch en strategisch niveau (overeenkomstig BOMOS)</a:t>
            </a:r>
          </a:p>
          <a:p>
            <a:pPr marL="228554" indent="-228554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nl-NL" sz="1600" dirty="0"/>
              <a:t>Openheid van het proces is belangrijk, iedereen kan een wijzigingsvoorstel indienen.</a:t>
            </a:r>
          </a:p>
          <a:p>
            <a:pPr marL="171416" indent="-171416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nl-NL" sz="1600" dirty="0"/>
              <a:t>Tactisch/strategisch nu niet ingevuld. De programmeringstafels zijn passend om deze lagen in te vullen.</a:t>
            </a:r>
          </a:p>
          <a:p>
            <a:pPr marL="171416" indent="-171416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nl-NL" sz="1600" dirty="0" err="1"/>
              <a:t>Logius</a:t>
            </a:r>
            <a:r>
              <a:rPr lang="nl-NL" sz="1600" dirty="0"/>
              <a:t> Standaarden agendeert (grote) wijzigingsvoorstellen voor de relevante programmeringstafels als er impact is voor stakeholders.</a:t>
            </a:r>
          </a:p>
          <a:p>
            <a:pPr marL="171416" indent="-171416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nl-NL" sz="1600" dirty="0"/>
              <a:t>Kleine wijzigingen hooguit ter kennisname.</a:t>
            </a:r>
          </a:p>
          <a:p>
            <a:pPr marL="171416" indent="-171416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nl-NL" sz="1600" dirty="0"/>
              <a:t>Voorbeeld agenda GU: </a:t>
            </a:r>
            <a:r>
              <a:rPr lang="nl-NL" sz="1400" dirty="0">
                <a:hlinkClick r:id="rId2"/>
              </a:rPr>
              <a:t>Overleg/README.md at </a:t>
            </a:r>
            <a:r>
              <a:rPr lang="nl-NL" sz="1400" dirty="0" err="1">
                <a:hlinkClick r:id="rId2"/>
              </a:rPr>
              <a:t>main</a:t>
            </a:r>
            <a:r>
              <a:rPr lang="nl-NL" sz="1400" dirty="0">
                <a:hlinkClick r:id="rId2"/>
              </a:rPr>
              <a:t> · </a:t>
            </a:r>
            <a:r>
              <a:rPr lang="nl-NL" sz="1400" dirty="0" err="1">
                <a:hlinkClick r:id="rId2"/>
              </a:rPr>
              <a:t>Logius</a:t>
            </a:r>
            <a:r>
              <a:rPr lang="nl-NL" sz="1400" dirty="0">
                <a:hlinkClick r:id="rId2"/>
              </a:rPr>
              <a:t>-standaarden/Overleg · GitHub</a:t>
            </a:r>
            <a:endParaRPr lang="nl-NL" sz="1400" dirty="0"/>
          </a:p>
          <a:p>
            <a:pPr marL="171416" indent="-171416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nl-NL" sz="1600" dirty="0"/>
              <a:t>Andere tafels: </a:t>
            </a:r>
            <a:r>
              <a:rPr lang="nl-NL" sz="1400" dirty="0">
                <a:hlinkClick r:id="rId3"/>
              </a:rPr>
              <a:t>Overleg/Programmeringstafels at </a:t>
            </a:r>
            <a:r>
              <a:rPr lang="nl-NL" sz="1400" dirty="0" err="1">
                <a:hlinkClick r:id="rId3"/>
              </a:rPr>
              <a:t>main</a:t>
            </a:r>
            <a:r>
              <a:rPr lang="nl-NL" sz="1400" dirty="0">
                <a:hlinkClick r:id="rId3"/>
              </a:rPr>
              <a:t> · </a:t>
            </a:r>
            <a:r>
              <a:rPr lang="nl-NL" sz="1400" dirty="0" err="1">
                <a:hlinkClick r:id="rId3"/>
              </a:rPr>
              <a:t>Logius</a:t>
            </a:r>
            <a:r>
              <a:rPr lang="nl-NL" sz="1400" dirty="0">
                <a:hlinkClick r:id="rId3"/>
              </a:rPr>
              <a:t>-standaarden/Overleg · GitHub</a:t>
            </a:r>
            <a:endParaRPr lang="nl-NL" sz="1400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7F56CA6-5C7C-464D-AFBE-A87AA0D60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222" y="1662343"/>
            <a:ext cx="6331403" cy="332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6467-B1C2-B045-9182-6C9B7AE0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SEMVER - Versie overgangen</a:t>
            </a:r>
            <a:br>
              <a:rPr lang="nl-NL" dirty="0"/>
            </a:br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F1920-AE56-9C42-9A81-9025ACF9E305}"/>
              </a:ext>
            </a:extLst>
          </p:cNvPr>
          <p:cNvSpPr/>
          <p:nvPr/>
        </p:nvSpPr>
        <p:spPr>
          <a:xfrm>
            <a:off x="750367" y="1555387"/>
            <a:ext cx="1069126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/>
              <a:t>Wanneer een nieuwe major versie uitkomt zal de oude versie conform de afgestemde </a:t>
            </a:r>
            <a:r>
              <a:rPr lang="nl-NL" sz="1400" dirty="0" err="1"/>
              <a:t>migratiepad</a:t>
            </a:r>
            <a:r>
              <a:rPr lang="nl-NL" sz="1400" dirty="0"/>
              <a:t> een einddatum van geldigheid krijgen. In de overgangsperiode kunnen dus meerdere versies gepubliceerd zijn en de status geldig hebben.</a:t>
            </a:r>
          </a:p>
          <a:p>
            <a:endParaRPr lang="nl-NL" sz="1400" dirty="0"/>
          </a:p>
          <a:p>
            <a:r>
              <a:rPr lang="nl-NL" sz="1400" dirty="0"/>
              <a:t>Om te kunnen werken aan publicatie-, werk- en voorstelversies van documenten worden Git branches gebruikt.</a:t>
            </a:r>
          </a:p>
          <a:p>
            <a:endParaRPr lang="nl-NL" sz="1400" dirty="0"/>
          </a:p>
          <a:p>
            <a:r>
              <a:rPr lang="nl-NL" sz="1400" dirty="0"/>
              <a:t>Voorbeeld In het onderstaande voorbeeld zien wij een standaard van 1.0.0 naar 1.1.0 ontwikkelen.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 </a:t>
            </a:r>
            <a:r>
              <a:rPr lang="nl-NL" sz="1400" dirty="0" err="1"/>
              <a:t>branch</a:t>
            </a:r>
            <a:r>
              <a:rPr lang="nl-NL" sz="1400" dirty="0"/>
              <a:t> </a:t>
            </a:r>
            <a:r>
              <a:rPr lang="nl-NL" sz="1400" dirty="0" err="1"/>
              <a:t>main</a:t>
            </a:r>
            <a:r>
              <a:rPr lang="nl-NL" sz="1400" dirty="0"/>
              <a:t> is de huidig gepubliceerde versie en de </a:t>
            </a:r>
            <a:r>
              <a:rPr lang="nl-NL" sz="1400" dirty="0" err="1"/>
              <a:t>branch</a:t>
            </a:r>
            <a:r>
              <a:rPr lang="nl-NL" sz="1400" dirty="0"/>
              <a:t> </a:t>
            </a:r>
            <a:r>
              <a:rPr lang="nl-NL" sz="1400" dirty="0" err="1"/>
              <a:t>develop</a:t>
            </a:r>
            <a:r>
              <a:rPr lang="nl-NL" sz="1400" dirty="0"/>
              <a:t> is de werkversie. Het uitwerken van een RFC gebeurt in een afsplitsing van de </a:t>
            </a:r>
            <a:r>
              <a:rPr lang="nl-NL" sz="1400" dirty="0" err="1"/>
              <a:t>develop</a:t>
            </a:r>
            <a:r>
              <a:rPr lang="nl-NL" sz="1400" dirty="0"/>
              <a:t> </a:t>
            </a:r>
            <a:r>
              <a:rPr lang="nl-NL" sz="1400" dirty="0" err="1"/>
              <a:t>branch</a:t>
            </a:r>
            <a:r>
              <a:rPr lang="nl-NL" sz="1400" dirty="0"/>
              <a:t> waarna het terug de </a:t>
            </a:r>
            <a:r>
              <a:rPr lang="nl-NL" sz="1400" dirty="0" err="1"/>
              <a:t>develop</a:t>
            </a:r>
            <a:r>
              <a:rPr lang="nl-NL" sz="1400" dirty="0"/>
              <a:t> </a:t>
            </a:r>
            <a:r>
              <a:rPr lang="nl-NL" sz="1400" dirty="0" err="1"/>
              <a:t>branch</a:t>
            </a:r>
            <a:r>
              <a:rPr lang="nl-NL" sz="1400" dirty="0"/>
              <a:t> invloeit. In het voorbeeld schema leidde RFC1 tot de eerste release </a:t>
            </a:r>
            <a:r>
              <a:rPr lang="nl-NL" sz="1400" dirty="0" err="1"/>
              <a:t>candidate</a:t>
            </a:r>
            <a:r>
              <a:rPr lang="nl-NL" sz="1400" dirty="0"/>
              <a:t> (rc) van versie 1.1.0 van de standaard. Wanneer de werkversie gereed en akkoord is als release stromen de wijzigingen naar de </a:t>
            </a:r>
            <a:r>
              <a:rPr lang="nl-NL" sz="1400" dirty="0" err="1"/>
              <a:t>branch</a:t>
            </a:r>
            <a:r>
              <a:rPr lang="nl-NL" sz="1400" dirty="0"/>
              <a:t> </a:t>
            </a:r>
            <a:r>
              <a:rPr lang="nl-NL" sz="1400" dirty="0" err="1"/>
              <a:t>main</a:t>
            </a:r>
            <a:r>
              <a:rPr lang="nl-NL" sz="1400" dirty="0"/>
              <a:t>.</a:t>
            </a:r>
          </a:p>
          <a:p>
            <a:endParaRPr lang="nl-NL" sz="1400" dirty="0"/>
          </a:p>
          <a:p>
            <a:r>
              <a:rPr lang="nl-NL" sz="1400" dirty="0"/>
              <a:t>Het kan voorkomen dat gewenst wordt vlug een kleine (niet inhoudelijke) aanpassing aan de gepubliceerde versie te maken. Om bijvoorbeeld een spelfout vlug te corrigeren kan deze aanpassing op </a:t>
            </a:r>
            <a:r>
              <a:rPr lang="nl-NL" sz="1400" dirty="0" err="1"/>
              <a:t>main</a:t>
            </a:r>
            <a:r>
              <a:rPr lang="nl-NL" sz="1400" dirty="0"/>
              <a:t> i.p.v. </a:t>
            </a:r>
            <a:r>
              <a:rPr lang="nl-NL" sz="1400" dirty="0" err="1"/>
              <a:t>develop</a:t>
            </a:r>
            <a:r>
              <a:rPr lang="nl-NL" sz="1400" dirty="0"/>
              <a:t> worden uitgevoerd. In het voorbeeld leidde een </a:t>
            </a:r>
            <a:r>
              <a:rPr lang="nl-NL" sz="1400" dirty="0" err="1"/>
              <a:t>hotfix</a:t>
            </a:r>
            <a:r>
              <a:rPr lang="nl-NL" sz="1400" dirty="0"/>
              <a:t> tot een release van versie 1.0.1 waarna de aanpassing naar de werkversie geduwd wordt.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C3CA4-66D0-7549-A11B-E8C60F43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0" y="3013063"/>
            <a:ext cx="3753403" cy="121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4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B109-02E5-F34F-A875-99141912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 toepassingsgebied Forumstandaardisatie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3749881-6C44-7A4D-BEDB-3688FCE34A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240806"/>
              </p:ext>
            </p:extLst>
          </p:nvPr>
        </p:nvGraphicFramePr>
        <p:xfrm>
          <a:off x="1912144" y="3104991"/>
          <a:ext cx="8267700" cy="1737360"/>
        </p:xfrm>
        <a:graphic>
          <a:graphicData uri="http://schemas.openxmlformats.org/drawingml/2006/table">
            <a:tbl>
              <a:tblPr/>
              <a:tblGrid>
                <a:gridCol w="3009900">
                  <a:extLst>
                    <a:ext uri="{9D8B030D-6E8A-4147-A177-3AD203B41FA5}">
                      <a16:colId xmlns:a16="http://schemas.microsoft.com/office/drawing/2014/main" val="33755896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68237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 err="1">
                          <a:solidFill>
                            <a:srgbClr val="000000"/>
                          </a:solidFill>
                          <a:effectLst/>
                        </a:rPr>
                        <a:t>Functioneel</a:t>
                      </a:r>
                      <a:r>
                        <a:rPr lang="en-GB" b="1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GB" b="1" dirty="0" err="1">
                          <a:solidFill>
                            <a:srgbClr val="000000"/>
                          </a:solidFill>
                          <a:effectLst/>
                        </a:rPr>
                        <a:t>toepassingsgebied</a:t>
                      </a:r>
                      <a:endParaRPr lang="en-GB" b="1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GB" b="1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NL GOV Assurance Profile for OAuth 2.0 </a:t>
                      </a:r>
                      <a:r>
                        <a:rPr lang="en-GB" dirty="0" err="1">
                          <a:effectLst/>
                        </a:rPr>
                        <a:t>moet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worden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toegepast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bij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applicaties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waarbij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gebruikers</a:t>
                      </a:r>
                      <a:r>
                        <a:rPr lang="en-GB" dirty="0">
                          <a:effectLst/>
                        </a:rPr>
                        <a:t> of ‘resource owners’ </a:t>
                      </a:r>
                      <a:r>
                        <a:rPr lang="en-GB" dirty="0" err="1">
                          <a:effectLst/>
                        </a:rPr>
                        <a:t>impliciet</a:t>
                      </a:r>
                      <a:r>
                        <a:rPr lang="en-GB" dirty="0">
                          <a:effectLst/>
                        </a:rPr>
                        <a:t> of </a:t>
                      </a:r>
                      <a:r>
                        <a:rPr lang="en-GB" dirty="0" err="1">
                          <a:effectLst/>
                        </a:rPr>
                        <a:t>expliciet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toestemming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geven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aan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een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dienst</a:t>
                      </a:r>
                      <a:r>
                        <a:rPr lang="en-GB" dirty="0">
                          <a:effectLst/>
                        </a:rPr>
                        <a:t> van </a:t>
                      </a:r>
                      <a:r>
                        <a:rPr lang="en-GB" dirty="0" err="1">
                          <a:effectLst/>
                        </a:rPr>
                        <a:t>een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derde</a:t>
                      </a:r>
                      <a:r>
                        <a:rPr lang="en-GB" dirty="0">
                          <a:effectLst/>
                        </a:rPr>
                        <a:t> om </a:t>
                      </a:r>
                      <a:r>
                        <a:rPr lang="en-GB" dirty="0" err="1">
                          <a:effectLst/>
                        </a:rPr>
                        <a:t>namens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deze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toegang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te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krijgen</a:t>
                      </a:r>
                      <a:r>
                        <a:rPr lang="en-GB" dirty="0">
                          <a:effectLst/>
                        </a:rPr>
                        <a:t> tot </a:t>
                      </a:r>
                      <a:r>
                        <a:rPr lang="en-GB" dirty="0" err="1">
                          <a:effectLst/>
                        </a:rPr>
                        <a:t>gegevens</a:t>
                      </a:r>
                      <a:r>
                        <a:rPr lang="en-GB" dirty="0">
                          <a:effectLst/>
                        </a:rPr>
                        <a:t> via </a:t>
                      </a:r>
                      <a:r>
                        <a:rPr lang="en-GB" dirty="0" err="1">
                          <a:effectLst/>
                        </a:rPr>
                        <a:t>een</a:t>
                      </a:r>
                      <a:r>
                        <a:rPr lang="en-GB" dirty="0">
                          <a:effectLst/>
                        </a:rPr>
                        <a:t> REST API </a:t>
                      </a:r>
                      <a:r>
                        <a:rPr lang="en-GB" dirty="0" err="1">
                          <a:effectLst/>
                        </a:rPr>
                        <a:t>waarvoor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ze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recht</a:t>
                      </a:r>
                      <a:r>
                        <a:rPr lang="en-GB" dirty="0">
                          <a:effectLst/>
                        </a:rPr>
                        <a:t> van </a:t>
                      </a:r>
                      <a:r>
                        <a:rPr lang="en-GB" dirty="0" err="1">
                          <a:effectLst/>
                        </a:rPr>
                        <a:t>toegang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hebben</a:t>
                      </a:r>
                      <a:r>
                        <a:rPr lang="en-GB" dirty="0">
                          <a:effectLst/>
                        </a:rPr>
                        <a:t>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10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6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B109-02E5-F34F-A875-99141912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 toepassingsgebied Forumstandaardisatie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B8B7C-DFA1-0543-9B0F-32617D3EC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4165" y="772439"/>
            <a:ext cx="4631636" cy="525067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dirty="0"/>
              <a:t>Hi </a:t>
            </a:r>
            <a:r>
              <a:rPr lang="en-GB" dirty="0" err="1"/>
              <a:t>Redouan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kreeg</a:t>
            </a:r>
            <a:r>
              <a:rPr lang="en-GB" dirty="0"/>
              <a:t> </a:t>
            </a:r>
            <a:r>
              <a:rPr lang="en-GB" dirty="0" err="1"/>
              <a:t>onderstaande</a:t>
            </a:r>
            <a:r>
              <a:rPr lang="en-GB" dirty="0"/>
              <a:t> </a:t>
            </a:r>
            <a:r>
              <a:rPr lang="en-GB" dirty="0" err="1"/>
              <a:t>vraag</a:t>
            </a:r>
            <a:r>
              <a:rPr lang="en-GB" dirty="0"/>
              <a:t> door van Peter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wil</a:t>
            </a:r>
            <a:r>
              <a:rPr lang="en-GB" dirty="0"/>
              <a:t>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vraag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graag</a:t>
            </a:r>
            <a:r>
              <a:rPr lang="en-GB" dirty="0"/>
              <a:t> </a:t>
            </a:r>
            <a:r>
              <a:rPr lang="en-GB" dirty="0" err="1"/>
              <a:t>voorleggen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het </a:t>
            </a:r>
            <a:r>
              <a:rPr lang="en-GB" dirty="0" err="1"/>
              <a:t>Technisch</a:t>
            </a:r>
            <a:r>
              <a:rPr lang="en-GB" dirty="0"/>
              <a:t> </a:t>
            </a:r>
            <a:r>
              <a:rPr lang="en-GB" dirty="0" err="1"/>
              <a:t>Overleg</a:t>
            </a:r>
            <a:r>
              <a:rPr lang="en-GB" dirty="0"/>
              <a:t> wat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het </a:t>
            </a:r>
            <a:r>
              <a:rPr lang="en-GB" dirty="0" err="1"/>
              <a:t>plannen</a:t>
            </a:r>
            <a:r>
              <a:rPr lang="en-GB" dirty="0"/>
              <a:t> ben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beheer</a:t>
            </a:r>
            <a:r>
              <a:rPr lang="en-GB" dirty="0"/>
              <a:t> van de OAuth </a:t>
            </a:r>
            <a:r>
              <a:rPr lang="en-GB" dirty="0" err="1"/>
              <a:t>standaard</a:t>
            </a:r>
            <a:r>
              <a:rPr lang="en-GB" dirty="0"/>
              <a:t>. </a:t>
            </a:r>
          </a:p>
          <a:p>
            <a:pPr marL="0" indent="0">
              <a:buNone/>
            </a:pPr>
            <a:r>
              <a:rPr lang="en-GB" dirty="0" err="1"/>
              <a:t>Mijn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reactie</a:t>
            </a:r>
            <a:r>
              <a:rPr lang="en-GB" dirty="0"/>
              <a:t> op het </a:t>
            </a:r>
            <a:r>
              <a:rPr lang="en-GB" dirty="0" err="1"/>
              <a:t>inhoudelijke</a:t>
            </a:r>
            <a:r>
              <a:rPr lang="en-GB" dirty="0"/>
              <a:t> </a:t>
            </a:r>
            <a:r>
              <a:rPr lang="en-GB" dirty="0" err="1"/>
              <a:t>vraagstuk</a:t>
            </a:r>
            <a:r>
              <a:rPr lang="en-GB" dirty="0"/>
              <a:t> is:</a:t>
            </a:r>
          </a:p>
          <a:p>
            <a:pPr marL="0" indent="0">
              <a:buNone/>
            </a:pPr>
            <a:r>
              <a:rPr lang="en-GB" dirty="0" err="1"/>
              <a:t>Interpretatie</a:t>
            </a:r>
            <a:r>
              <a:rPr lang="en-GB" dirty="0"/>
              <a:t> 1 </a:t>
            </a:r>
            <a:r>
              <a:rPr lang="en-GB" dirty="0" err="1"/>
              <a:t>gaat</a:t>
            </a:r>
            <a:r>
              <a:rPr lang="en-GB" dirty="0"/>
              <a:t> </a:t>
            </a:r>
            <a:r>
              <a:rPr lang="en-GB" dirty="0" err="1"/>
              <a:t>namelijk</a:t>
            </a:r>
            <a:r>
              <a:rPr lang="en-GB" dirty="0"/>
              <a:t> </a:t>
            </a:r>
            <a:r>
              <a:rPr lang="en-GB" dirty="0" err="1"/>
              <a:t>voorbij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de </a:t>
            </a:r>
            <a:r>
              <a:rPr lang="en-GB" dirty="0" err="1"/>
              <a:t>optie</a:t>
            </a:r>
            <a:r>
              <a:rPr lang="en-GB" dirty="0"/>
              <a:t> om je API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beveiliging</a:t>
            </a:r>
            <a:r>
              <a:rPr lang="en-GB" dirty="0"/>
              <a:t> </a:t>
            </a:r>
            <a:r>
              <a:rPr lang="en-GB" dirty="0" err="1"/>
              <a:t>middels</a:t>
            </a:r>
            <a:r>
              <a:rPr lang="en-GB" dirty="0"/>
              <a:t> het Digikoppeling REST </a:t>
            </a:r>
            <a:r>
              <a:rPr lang="en-GB" dirty="0" err="1"/>
              <a:t>profiel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Interpretatie</a:t>
            </a:r>
            <a:r>
              <a:rPr lang="en-GB" dirty="0"/>
              <a:t> 2 </a:t>
            </a:r>
            <a:r>
              <a:rPr lang="en-GB" dirty="0" err="1"/>
              <a:t>gaat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op maar dan </a:t>
            </a:r>
            <a:r>
              <a:rPr lang="en-GB" dirty="0" err="1"/>
              <a:t>blijft</a:t>
            </a:r>
            <a:r>
              <a:rPr lang="en-GB" dirty="0"/>
              <a:t> de </a:t>
            </a:r>
            <a:r>
              <a:rPr lang="en-GB" dirty="0" err="1"/>
              <a:t>vraag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je OAuth 2.0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adviseer</a:t>
            </a:r>
            <a:r>
              <a:rPr lang="en-GB" dirty="0"/>
              <a:t> </a:t>
            </a:r>
            <a:r>
              <a:rPr lang="en-GB" dirty="0" err="1"/>
              <a:t>partijen</a:t>
            </a:r>
            <a:r>
              <a:rPr lang="en-GB" dirty="0"/>
              <a:t> nu </a:t>
            </a:r>
            <a:r>
              <a:rPr lang="en-GB" dirty="0" err="1"/>
              <a:t>vooral</a:t>
            </a:r>
            <a:r>
              <a:rPr lang="en-GB" dirty="0"/>
              <a:t> om OAuth 2.0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doen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acces</a:t>
            </a:r>
            <a:r>
              <a:rPr lang="en-GB" dirty="0"/>
              <a:t> control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medewerkers</a:t>
            </a:r>
            <a:r>
              <a:rPr lang="en-GB" dirty="0"/>
              <a:t>. </a:t>
            </a:r>
            <a:r>
              <a:rPr lang="en-GB" dirty="0" err="1"/>
              <a:t>Immers</a:t>
            </a:r>
            <a:r>
              <a:rPr lang="en-GB" dirty="0"/>
              <a:t> burgers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bedrijven</a:t>
            </a:r>
            <a:r>
              <a:rPr lang="en-GB" dirty="0"/>
              <a:t> </a:t>
            </a:r>
            <a:r>
              <a:rPr lang="en-GB" dirty="0" err="1"/>
              <a:t>gebruiken</a:t>
            </a:r>
            <a:r>
              <a:rPr lang="en-GB" dirty="0"/>
              <a:t> </a:t>
            </a:r>
            <a:r>
              <a:rPr lang="en-GB" dirty="0" err="1"/>
              <a:t>respectievelijk</a:t>
            </a:r>
            <a:r>
              <a:rPr lang="en-GB" dirty="0"/>
              <a:t> </a:t>
            </a:r>
            <a:r>
              <a:rPr lang="en-GB" dirty="0" err="1"/>
              <a:t>DigiD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EHerkenning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organisaties</a:t>
            </a:r>
            <a:r>
              <a:rPr lang="en-GB" dirty="0"/>
              <a:t> </a:t>
            </a:r>
            <a:r>
              <a:rPr lang="en-GB" dirty="0" err="1"/>
              <a:t>gebruiken</a:t>
            </a:r>
            <a:r>
              <a:rPr lang="en-GB" dirty="0"/>
              <a:t> Digikoppeling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mTLS</a:t>
            </a:r>
            <a:r>
              <a:rPr lang="en-GB" dirty="0"/>
              <a:t> </a:t>
            </a:r>
            <a:r>
              <a:rPr lang="en-GB" dirty="0" err="1"/>
              <a:t>obv</a:t>
            </a:r>
            <a:r>
              <a:rPr lang="en-GB" dirty="0"/>
              <a:t> </a:t>
            </a:r>
            <a:r>
              <a:rPr lang="en-GB" dirty="0" err="1"/>
              <a:t>PKIOverheid</a:t>
            </a:r>
            <a:r>
              <a:rPr lang="en-GB" dirty="0"/>
              <a:t>. </a:t>
            </a:r>
            <a:r>
              <a:rPr lang="en-GB" dirty="0" err="1"/>
              <a:t>Daarbij</a:t>
            </a:r>
            <a:r>
              <a:rPr lang="en-GB" dirty="0"/>
              <a:t> </a:t>
            </a:r>
            <a:r>
              <a:rPr lang="en-GB" dirty="0" err="1"/>
              <a:t>ga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echter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voorbij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het </a:t>
            </a:r>
            <a:r>
              <a:rPr lang="en-GB" dirty="0" err="1"/>
              <a:t>mandaat</a:t>
            </a:r>
            <a:r>
              <a:rPr lang="en-GB" dirty="0"/>
              <a:t> van BFS </a:t>
            </a:r>
            <a:r>
              <a:rPr lang="en-GB" dirty="0" err="1"/>
              <a:t>begrijp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nu…</a:t>
            </a:r>
          </a:p>
          <a:p>
            <a:pPr marL="0" indent="0">
              <a:buNone/>
            </a:pP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blijf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zoeken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de </a:t>
            </a:r>
            <a:r>
              <a:rPr lang="en-GB" dirty="0" err="1"/>
              <a:t>juiste</a:t>
            </a:r>
            <a:r>
              <a:rPr lang="en-GB" dirty="0"/>
              <a:t> </a:t>
            </a:r>
            <a:r>
              <a:rPr lang="en-GB" dirty="0" err="1"/>
              <a:t>formulering</a:t>
            </a:r>
            <a:r>
              <a:rPr lang="en-GB" dirty="0"/>
              <a:t> van het </a:t>
            </a:r>
            <a:r>
              <a:rPr lang="en-GB" dirty="0" err="1"/>
              <a:t>toepassingsgebied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toelichting</a:t>
            </a:r>
            <a:r>
              <a:rPr lang="en-GB" dirty="0"/>
              <a:t> </a:t>
            </a:r>
            <a:r>
              <a:rPr lang="en-GB" dirty="0" err="1"/>
              <a:t>hierop</a:t>
            </a:r>
            <a:r>
              <a:rPr lang="en-GB" dirty="0"/>
              <a:t>.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wil</a:t>
            </a:r>
            <a:r>
              <a:rPr lang="en-GB" dirty="0"/>
              <a:t> </a:t>
            </a:r>
            <a:r>
              <a:rPr lang="en-GB" dirty="0" err="1"/>
              <a:t>graag</a:t>
            </a:r>
            <a:r>
              <a:rPr lang="en-GB" dirty="0"/>
              <a:t> het </a:t>
            </a:r>
            <a:r>
              <a:rPr lang="en-GB" dirty="0" err="1"/>
              <a:t>toepassingsgebied</a:t>
            </a:r>
            <a:r>
              <a:rPr lang="en-GB" dirty="0"/>
              <a:t> </a:t>
            </a:r>
            <a:r>
              <a:rPr lang="en-GB" dirty="0" err="1"/>
              <a:t>bijwerken</a:t>
            </a:r>
            <a:r>
              <a:rPr lang="en-GB" dirty="0"/>
              <a:t>/</a:t>
            </a:r>
            <a:r>
              <a:rPr lang="en-GB" dirty="0" err="1"/>
              <a:t>verbeteren</a:t>
            </a:r>
            <a:r>
              <a:rPr lang="en-GB" dirty="0"/>
              <a:t> op de </a:t>
            </a:r>
            <a:r>
              <a:rPr lang="en-GB" dirty="0" err="1"/>
              <a:t>lijst</a:t>
            </a:r>
            <a:r>
              <a:rPr lang="en-GB" dirty="0"/>
              <a:t> maar de </a:t>
            </a:r>
            <a:r>
              <a:rPr lang="en-GB" dirty="0" err="1"/>
              <a:t>uitdaging</a:t>
            </a:r>
            <a:r>
              <a:rPr lang="en-GB" dirty="0"/>
              <a:t> is om tot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correcte</a:t>
            </a:r>
            <a:r>
              <a:rPr lang="en-GB" dirty="0"/>
              <a:t> </a:t>
            </a:r>
            <a:r>
              <a:rPr lang="en-GB" dirty="0" err="1"/>
              <a:t>formulering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komen</a:t>
            </a:r>
            <a:r>
              <a:rPr lang="en-GB" dirty="0"/>
              <a:t>. </a:t>
            </a:r>
            <a:r>
              <a:rPr lang="en-GB" dirty="0" err="1"/>
              <a:t>Vandaar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m </a:t>
            </a:r>
            <a:r>
              <a:rPr lang="en-GB" dirty="0" err="1"/>
              <a:t>wil</a:t>
            </a:r>
            <a:r>
              <a:rPr lang="en-GB" dirty="0"/>
              <a:t> </a:t>
            </a:r>
            <a:r>
              <a:rPr lang="en-GB" dirty="0" err="1"/>
              <a:t>meenemen</a:t>
            </a:r>
            <a:r>
              <a:rPr lang="en-GB" dirty="0"/>
              <a:t> in het </a:t>
            </a:r>
            <a:r>
              <a:rPr lang="en-GB" dirty="0" err="1"/>
              <a:t>overleg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jou</a:t>
            </a: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zo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uitnodig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 err="1"/>
              <a:t>Groeten</a:t>
            </a:r>
            <a:r>
              <a:rPr lang="en-GB" b="1" dirty="0"/>
              <a:t>, Martin</a:t>
            </a:r>
          </a:p>
          <a:p>
            <a:pPr marL="0" indent="0">
              <a:buNone/>
            </a:pPr>
            <a:r>
              <a:rPr lang="en-GB" b="1" dirty="0"/>
              <a:t>---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Hallo </a:t>
            </a:r>
            <a:r>
              <a:rPr lang="en-GB" dirty="0" err="1"/>
              <a:t>Redouan</a:t>
            </a:r>
            <a:r>
              <a:rPr lang="en-GB" dirty="0"/>
              <a:t>,</a:t>
            </a:r>
          </a:p>
          <a:p>
            <a:pPr marL="0" indent="0">
              <a:buNone/>
            </a:pPr>
            <a:r>
              <a:rPr lang="en-GB" dirty="0"/>
              <a:t>In de </a:t>
            </a:r>
            <a:r>
              <a:rPr lang="en-GB" dirty="0" err="1"/>
              <a:t>huidige</a:t>
            </a:r>
            <a:r>
              <a:rPr lang="en-GB" dirty="0"/>
              <a:t> </a:t>
            </a:r>
            <a:r>
              <a:rPr lang="en-GB" dirty="0" err="1"/>
              <a:t>formulering</a:t>
            </a:r>
            <a:r>
              <a:rPr lang="en-GB" dirty="0"/>
              <a:t> </a:t>
            </a:r>
            <a:r>
              <a:rPr lang="en-GB" dirty="0" err="1"/>
              <a:t>gaat</a:t>
            </a:r>
            <a:r>
              <a:rPr lang="en-GB" dirty="0"/>
              <a:t> het </a:t>
            </a:r>
            <a:r>
              <a:rPr lang="en-GB" dirty="0" err="1"/>
              <a:t>gericht</a:t>
            </a:r>
            <a:r>
              <a:rPr lang="en-GB" dirty="0"/>
              <a:t> om  </a:t>
            </a:r>
            <a:r>
              <a:rPr lang="en-GB" u="sng" dirty="0"/>
              <a:t>‘</a:t>
            </a:r>
            <a:r>
              <a:rPr lang="en-GB" u="sng" dirty="0" err="1"/>
              <a:t>toestemming</a:t>
            </a:r>
            <a:r>
              <a:rPr lang="en-GB" u="sng" dirty="0"/>
              <a:t>’ van </a:t>
            </a:r>
            <a:r>
              <a:rPr lang="en-GB" u="sng" dirty="0" err="1"/>
              <a:t>een</a:t>
            </a:r>
            <a:r>
              <a:rPr lang="en-GB" u="sng" dirty="0"/>
              <a:t> </a:t>
            </a:r>
            <a:r>
              <a:rPr lang="en-GB" u="sng" dirty="0" err="1"/>
              <a:t>gebruiker</a:t>
            </a:r>
            <a:r>
              <a:rPr lang="en-GB" u="sng" dirty="0"/>
              <a:t>/owner,</a:t>
            </a:r>
            <a:r>
              <a:rPr lang="en-GB" dirty="0"/>
              <a:t> </a:t>
            </a:r>
            <a:r>
              <a:rPr lang="en-GB" dirty="0" err="1"/>
              <a:t>dwz</a:t>
            </a:r>
            <a:r>
              <a:rPr lang="en-GB" dirty="0"/>
              <a:t> </a:t>
            </a:r>
            <a:r>
              <a:rPr lang="en-GB" dirty="0" err="1"/>
              <a:t>situaties</a:t>
            </a:r>
            <a:r>
              <a:rPr lang="en-GB" dirty="0"/>
              <a:t> </a:t>
            </a:r>
            <a:r>
              <a:rPr lang="en-GB" dirty="0" err="1"/>
              <a:t>waar</a:t>
            </a:r>
            <a:r>
              <a:rPr lang="en-GB" dirty="0"/>
              <a:t> </a:t>
            </a:r>
            <a:r>
              <a:rPr lang="en-GB" dirty="0" err="1"/>
              <a:t>sprake</a:t>
            </a:r>
            <a:r>
              <a:rPr lang="en-GB" dirty="0"/>
              <a:t> is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u="sng" dirty="0" err="1"/>
              <a:t>gedelegeerde</a:t>
            </a:r>
            <a:r>
              <a:rPr lang="en-GB" u="sng" dirty="0"/>
              <a:t> </a:t>
            </a:r>
            <a:r>
              <a:rPr lang="en-GB" u="sng" dirty="0" err="1"/>
              <a:t>autorisatie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Maar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mij</a:t>
            </a:r>
            <a:r>
              <a:rPr lang="en-GB" dirty="0"/>
              <a:t> </a:t>
            </a:r>
            <a:r>
              <a:rPr lang="en-GB" dirty="0" err="1"/>
              <a:t>voorstellen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aanbestedingen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eenvoudig</a:t>
            </a:r>
            <a:r>
              <a:rPr lang="en-GB" dirty="0"/>
              <a:t> is, </a:t>
            </a:r>
            <a:r>
              <a:rPr lang="en-GB" dirty="0" err="1"/>
              <a:t>daarom</a:t>
            </a:r>
            <a:r>
              <a:rPr lang="en-GB" dirty="0"/>
              <a:t> </a:t>
            </a:r>
            <a:r>
              <a:rPr lang="en-GB" dirty="0" err="1"/>
              <a:t>zou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toelichting</a:t>
            </a:r>
            <a:r>
              <a:rPr lang="en-GB" dirty="0"/>
              <a:t>  </a:t>
            </a:r>
            <a:r>
              <a:rPr lang="en-GB" dirty="0" err="1"/>
              <a:t>Misschien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i="1" dirty="0" err="1"/>
              <a:t>Bv</a:t>
            </a:r>
            <a:r>
              <a:rPr lang="en-GB" i="1" dirty="0"/>
              <a:t>: De </a:t>
            </a:r>
            <a:r>
              <a:rPr lang="en-GB" i="1" dirty="0" err="1"/>
              <a:t>verplichting</a:t>
            </a:r>
            <a:r>
              <a:rPr lang="en-GB" i="1" dirty="0"/>
              <a:t> </a:t>
            </a:r>
            <a:r>
              <a:rPr lang="en-GB" i="1" dirty="0" err="1"/>
              <a:t>geldt</a:t>
            </a:r>
            <a:r>
              <a:rPr lang="en-GB" i="1" dirty="0"/>
              <a:t> </a:t>
            </a:r>
            <a:r>
              <a:rPr lang="en-GB" i="1" dirty="0" err="1"/>
              <a:t>voor</a:t>
            </a:r>
            <a:r>
              <a:rPr lang="en-GB" i="1" dirty="0"/>
              <a:t> alle </a:t>
            </a:r>
            <a:r>
              <a:rPr lang="en-GB" i="1" dirty="0" err="1"/>
              <a:t>situaties</a:t>
            </a:r>
            <a:r>
              <a:rPr lang="en-GB" i="1" dirty="0"/>
              <a:t> </a:t>
            </a:r>
            <a:r>
              <a:rPr lang="en-GB" i="1" dirty="0" err="1"/>
              <a:t>waar</a:t>
            </a:r>
            <a:r>
              <a:rPr lang="en-GB" i="1" dirty="0"/>
              <a:t> </a:t>
            </a:r>
            <a:r>
              <a:rPr lang="en-GB" i="1" dirty="0" err="1"/>
              <a:t>sprake</a:t>
            </a:r>
            <a:r>
              <a:rPr lang="en-GB" i="1" dirty="0"/>
              <a:t> is van </a:t>
            </a:r>
            <a:r>
              <a:rPr lang="en-GB" i="1" dirty="0" err="1"/>
              <a:t>een</a:t>
            </a:r>
            <a:r>
              <a:rPr lang="en-GB" i="1" dirty="0"/>
              <a:t> </a:t>
            </a:r>
            <a:r>
              <a:rPr lang="en-GB" i="1" dirty="0" err="1"/>
              <a:t>gedelegeerde</a:t>
            </a:r>
            <a:r>
              <a:rPr lang="en-GB" i="1" dirty="0"/>
              <a:t> </a:t>
            </a:r>
            <a:r>
              <a:rPr lang="en-GB" i="1" dirty="0" err="1"/>
              <a:t>autorisatie</a:t>
            </a:r>
            <a:r>
              <a:rPr lang="en-GB" i="1" dirty="0"/>
              <a:t> </a:t>
            </a:r>
            <a:r>
              <a:rPr lang="en-GB" i="1" dirty="0" err="1"/>
              <a:t>vanuit</a:t>
            </a:r>
            <a:r>
              <a:rPr lang="en-GB" i="1" dirty="0"/>
              <a:t> </a:t>
            </a:r>
            <a:r>
              <a:rPr lang="en-GB" i="1" dirty="0" err="1"/>
              <a:t>een</a:t>
            </a:r>
            <a:r>
              <a:rPr lang="en-GB" i="1" dirty="0"/>
              <a:t> </a:t>
            </a:r>
            <a:r>
              <a:rPr lang="en-GB" i="1" dirty="0" err="1"/>
              <a:t>gebruiker</a:t>
            </a:r>
            <a:r>
              <a:rPr lang="en-GB" i="1" dirty="0"/>
              <a:t> (of data owner),</a:t>
            </a:r>
            <a:endParaRPr lang="en-GB" dirty="0"/>
          </a:p>
          <a:p>
            <a:pPr marL="0" indent="0">
              <a:buNone/>
            </a:pPr>
            <a:r>
              <a:rPr lang="en-GB" i="1" dirty="0"/>
              <a:t>In de </a:t>
            </a:r>
            <a:r>
              <a:rPr lang="en-GB" i="1" dirty="0" err="1"/>
              <a:t>praktijk</a:t>
            </a:r>
            <a:r>
              <a:rPr lang="en-GB" i="1" dirty="0"/>
              <a:t> </a:t>
            </a:r>
            <a:r>
              <a:rPr lang="en-GB" i="1" dirty="0" err="1"/>
              <a:t>zijn</a:t>
            </a:r>
            <a:r>
              <a:rPr lang="en-GB" i="1" dirty="0"/>
              <a:t> </a:t>
            </a:r>
            <a:r>
              <a:rPr lang="en-GB" i="1" dirty="0" err="1"/>
              <a:t>dit</a:t>
            </a:r>
            <a:r>
              <a:rPr lang="en-GB" i="1" dirty="0"/>
              <a:t> in </a:t>
            </a:r>
            <a:r>
              <a:rPr lang="en-GB" i="1" dirty="0" err="1"/>
              <a:t>ieder</a:t>
            </a:r>
            <a:r>
              <a:rPr lang="en-GB" i="1" dirty="0"/>
              <a:t> </a:t>
            </a:r>
            <a:r>
              <a:rPr lang="en-GB" i="1" dirty="0" err="1"/>
              <a:t>geval</a:t>
            </a:r>
            <a:r>
              <a:rPr lang="en-GB" i="1" dirty="0"/>
              <a:t> die </a:t>
            </a:r>
            <a:r>
              <a:rPr lang="en-GB" i="1" dirty="0" err="1"/>
              <a:t>gevallen</a:t>
            </a:r>
            <a:r>
              <a:rPr lang="en-GB" i="1" dirty="0"/>
              <a:t> </a:t>
            </a:r>
            <a:r>
              <a:rPr lang="en-GB" i="1" dirty="0" err="1"/>
              <a:t>waar</a:t>
            </a:r>
            <a:r>
              <a:rPr lang="en-GB" i="1" dirty="0"/>
              <a:t> de OAuth 2.0 </a:t>
            </a:r>
            <a:r>
              <a:rPr lang="en-GB" i="1" dirty="0" err="1"/>
              <a:t>standaard</a:t>
            </a:r>
            <a:r>
              <a:rPr lang="en-GB" i="1" dirty="0"/>
              <a:t> </a:t>
            </a:r>
            <a:r>
              <a:rPr lang="en-GB" i="1" dirty="0" err="1"/>
              <a:t>als</a:t>
            </a:r>
            <a:r>
              <a:rPr lang="en-GB" i="1" dirty="0"/>
              <a:t> </a:t>
            </a:r>
            <a:r>
              <a:rPr lang="en-GB" i="1" dirty="0" err="1"/>
              <a:t>uitgangspunt</a:t>
            </a:r>
            <a:r>
              <a:rPr lang="en-GB" i="1" dirty="0"/>
              <a:t> </a:t>
            </a:r>
            <a:r>
              <a:rPr lang="en-GB" i="1" dirty="0" err="1"/>
              <a:t>wordt</a:t>
            </a:r>
            <a:r>
              <a:rPr lang="en-GB" i="1" dirty="0"/>
              <a:t> </a:t>
            </a:r>
            <a:r>
              <a:rPr lang="en-GB" i="1" dirty="0" err="1"/>
              <a:t>genomen</a:t>
            </a:r>
            <a:r>
              <a:rPr lang="en-GB" i="1" dirty="0"/>
              <a:t> </a:t>
            </a:r>
            <a:r>
              <a:rPr lang="en-GB" i="1" dirty="0" err="1"/>
              <a:t>voor</a:t>
            </a:r>
            <a:r>
              <a:rPr lang="en-GB" i="1" dirty="0"/>
              <a:t> </a:t>
            </a:r>
            <a:r>
              <a:rPr lang="en-GB" i="1" dirty="0" err="1"/>
              <a:t>autorisatie</a:t>
            </a:r>
            <a:r>
              <a:rPr lang="en-GB" i="1" dirty="0"/>
              <a:t>;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Groeten</a:t>
            </a:r>
            <a:r>
              <a:rPr lang="en-GB" dirty="0"/>
              <a:t>, Peter</a:t>
            </a:r>
          </a:p>
          <a:p>
            <a:pPr marL="0" indent="0">
              <a:buNone/>
            </a:pPr>
            <a:r>
              <a:rPr lang="en-GB" dirty="0"/>
              <a:t>---</a:t>
            </a:r>
            <a:br>
              <a:rPr lang="en-GB" dirty="0"/>
            </a:br>
            <a:r>
              <a:rPr lang="en-GB" dirty="0" err="1"/>
              <a:t>Hieronder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vraag</a:t>
            </a:r>
            <a:r>
              <a:rPr lang="en-GB" dirty="0"/>
              <a:t> over het </a:t>
            </a:r>
            <a:r>
              <a:rPr lang="en-GB" dirty="0" err="1"/>
              <a:t>oauth</a:t>
            </a:r>
            <a:r>
              <a:rPr lang="en-GB" dirty="0"/>
              <a:t> </a:t>
            </a:r>
            <a:r>
              <a:rPr lang="en-GB" dirty="0" err="1"/>
              <a:t>profiel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op de ‘pas toe of leg </a:t>
            </a:r>
            <a:r>
              <a:rPr lang="en-GB" dirty="0" err="1"/>
              <a:t>uit</a:t>
            </a:r>
            <a:r>
              <a:rPr lang="en-GB" dirty="0"/>
              <a:t>’-</a:t>
            </a:r>
            <a:r>
              <a:rPr lang="en-GB" dirty="0" err="1"/>
              <a:t>lijst</a:t>
            </a:r>
            <a:r>
              <a:rPr lang="en-GB" dirty="0"/>
              <a:t> </a:t>
            </a:r>
            <a:r>
              <a:rPr lang="en-GB" dirty="0" err="1"/>
              <a:t>staat</a:t>
            </a:r>
            <a:r>
              <a:rPr lang="en-GB" dirty="0"/>
              <a:t>. </a:t>
            </a:r>
          </a:p>
          <a:p>
            <a:pPr marL="0" indent="0">
              <a:buNone/>
            </a:pPr>
            <a:r>
              <a:rPr lang="en-GB" dirty="0"/>
              <a:t>Het </a:t>
            </a:r>
            <a:r>
              <a:rPr lang="en-GB" dirty="0" err="1"/>
              <a:t>mandaat</a:t>
            </a:r>
            <a:r>
              <a:rPr lang="en-GB" dirty="0"/>
              <a:t> van Forum </a:t>
            </a:r>
            <a:r>
              <a:rPr lang="en-GB" dirty="0" err="1"/>
              <a:t>Standaardisatie</a:t>
            </a:r>
            <a:r>
              <a:rPr lang="en-GB" dirty="0"/>
              <a:t> </a:t>
            </a:r>
            <a:r>
              <a:rPr lang="en-GB" dirty="0" err="1"/>
              <a:t>gaat</a:t>
            </a:r>
            <a:r>
              <a:rPr lang="en-GB" dirty="0"/>
              <a:t> </a:t>
            </a:r>
            <a:r>
              <a:rPr lang="en-GB" dirty="0" err="1"/>
              <a:t>alleen</a:t>
            </a:r>
            <a:r>
              <a:rPr lang="en-GB" dirty="0"/>
              <a:t> over </a:t>
            </a:r>
            <a:r>
              <a:rPr lang="en-GB" dirty="0" err="1"/>
              <a:t>communicatie</a:t>
            </a:r>
            <a:r>
              <a:rPr lang="en-GB" dirty="0"/>
              <a:t> met burgers, </a:t>
            </a:r>
            <a:r>
              <a:rPr lang="en-GB" dirty="0" err="1"/>
              <a:t>bedrijven</a:t>
            </a:r>
            <a:r>
              <a:rPr lang="en-GB" dirty="0"/>
              <a:t> of </a:t>
            </a:r>
            <a:r>
              <a:rPr lang="en-GB" dirty="0" err="1"/>
              <a:t>tussen</a:t>
            </a:r>
            <a:r>
              <a:rPr lang="en-GB" dirty="0"/>
              <a:t> </a:t>
            </a:r>
            <a:r>
              <a:rPr lang="en-GB" dirty="0" err="1"/>
              <a:t>overheden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intern. Het is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 idee om </a:t>
            </a:r>
            <a:r>
              <a:rPr lang="en-GB" dirty="0" err="1"/>
              <a:t>verplichte</a:t>
            </a:r>
            <a:r>
              <a:rPr lang="en-GB" dirty="0"/>
              <a:t> </a:t>
            </a:r>
            <a:r>
              <a:rPr lang="en-GB" dirty="0" err="1"/>
              <a:t>standaarden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interne </a:t>
            </a:r>
            <a:r>
              <a:rPr lang="en-GB" dirty="0" err="1"/>
              <a:t>systemen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gebruiken</a:t>
            </a:r>
            <a:r>
              <a:rPr lang="en-GB" dirty="0"/>
              <a:t>. Maar </a:t>
            </a:r>
            <a:r>
              <a:rPr lang="en-GB" dirty="0" err="1"/>
              <a:t>zover</a:t>
            </a:r>
            <a:r>
              <a:rPr lang="en-GB" dirty="0"/>
              <a:t> </a:t>
            </a:r>
            <a:r>
              <a:rPr lang="en-GB" dirty="0" err="1"/>
              <a:t>gaat</a:t>
            </a:r>
            <a:r>
              <a:rPr lang="en-GB" dirty="0"/>
              <a:t> het </a:t>
            </a:r>
            <a:r>
              <a:rPr lang="en-GB" dirty="0" err="1"/>
              <a:t>mandaat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Nu over de </a:t>
            </a:r>
            <a:r>
              <a:rPr lang="en-GB" dirty="0" err="1"/>
              <a:t>specifieke</a:t>
            </a:r>
            <a:r>
              <a:rPr lang="en-GB" dirty="0"/>
              <a:t> </a:t>
            </a:r>
            <a:r>
              <a:rPr lang="en-GB" dirty="0" err="1"/>
              <a:t>verplichting</a:t>
            </a:r>
            <a:r>
              <a:rPr lang="en-GB" dirty="0"/>
              <a:t> van </a:t>
            </a:r>
            <a:r>
              <a:rPr lang="en-GB" dirty="0" err="1"/>
              <a:t>oauth</a:t>
            </a:r>
            <a:r>
              <a:rPr lang="en-GB" dirty="0"/>
              <a:t> </a:t>
            </a:r>
            <a:r>
              <a:rPr lang="en-GB" dirty="0" err="1"/>
              <a:t>profiel</a:t>
            </a:r>
            <a:r>
              <a:rPr lang="en-GB" dirty="0"/>
              <a:t> (</a:t>
            </a:r>
            <a:r>
              <a:rPr lang="en-GB" u="sng" dirty="0">
                <a:hlinkClick r:id="rId2"/>
              </a:rPr>
              <a:t>NL GOV Assurance profile</a:t>
            </a:r>
            <a:r>
              <a:rPr lang="en-GB" dirty="0"/>
              <a:t>), met Han even </a:t>
            </a:r>
            <a:r>
              <a:rPr lang="en-GB" dirty="0" err="1"/>
              <a:t>gezeten</a:t>
            </a:r>
            <a:r>
              <a:rPr lang="en-GB" dirty="0"/>
              <a:t>, we </a:t>
            </a:r>
            <a:r>
              <a:rPr lang="en-GB" dirty="0" err="1"/>
              <a:t>komen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op twee </a:t>
            </a:r>
            <a:r>
              <a:rPr lang="en-GB" dirty="0" err="1"/>
              <a:t>interpretaties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b="1" dirty="0"/>
              <a:t>1. </a:t>
            </a:r>
            <a:r>
              <a:rPr lang="en-GB" b="1" dirty="0" err="1"/>
              <a:t>Als</a:t>
            </a:r>
            <a:r>
              <a:rPr lang="en-GB" dirty="0"/>
              <a:t> je </a:t>
            </a:r>
            <a:r>
              <a:rPr lang="en-GB" dirty="0" err="1"/>
              <a:t>een</a:t>
            </a:r>
            <a:r>
              <a:rPr lang="en-GB" dirty="0"/>
              <a:t> API </a:t>
            </a:r>
            <a:r>
              <a:rPr lang="en-GB" dirty="0" err="1"/>
              <a:t>beveiligt</a:t>
            </a:r>
            <a:r>
              <a:rPr lang="en-GB" dirty="0"/>
              <a:t>, </a:t>
            </a:r>
            <a:r>
              <a:rPr lang="en-GB" b="1" dirty="0"/>
              <a:t>dan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je OAuth 2.0 met het NL GOV Assurance profile </a:t>
            </a:r>
            <a:r>
              <a:rPr lang="en-GB" dirty="0" err="1"/>
              <a:t>gebruiken</a:t>
            </a:r>
            <a:r>
              <a:rPr lang="en-GB" dirty="0"/>
              <a:t> OF:</a:t>
            </a:r>
          </a:p>
          <a:p>
            <a:pPr marL="0" indent="0">
              <a:buNone/>
            </a:pPr>
            <a:r>
              <a:rPr lang="en-GB" b="1" dirty="0"/>
              <a:t>2. </a:t>
            </a:r>
            <a:r>
              <a:rPr lang="en-GB" b="1" dirty="0" err="1"/>
              <a:t>Als</a:t>
            </a:r>
            <a:r>
              <a:rPr lang="en-GB" dirty="0"/>
              <a:t> je OAuth 2.0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beveiliging</a:t>
            </a:r>
            <a:r>
              <a:rPr lang="en-GB" dirty="0"/>
              <a:t> van je API, </a:t>
            </a:r>
            <a:r>
              <a:rPr lang="en-GB" b="1" dirty="0"/>
              <a:t>dan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je het NL GOV Assurance profile </a:t>
            </a:r>
            <a:r>
              <a:rPr lang="en-GB" dirty="0" err="1"/>
              <a:t>gebruiken</a:t>
            </a:r>
            <a:r>
              <a:rPr lang="en-GB" dirty="0"/>
              <a:t>.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 err="1"/>
              <a:t>Volgens</a:t>
            </a:r>
            <a:r>
              <a:rPr lang="en-GB" dirty="0"/>
              <a:t> </a:t>
            </a:r>
            <a:r>
              <a:rPr lang="en-GB" dirty="0" err="1"/>
              <a:t>ons</a:t>
            </a:r>
            <a:r>
              <a:rPr lang="en-GB" dirty="0"/>
              <a:t> </a:t>
            </a:r>
            <a:r>
              <a:rPr lang="en-GB" dirty="0" err="1"/>
              <a:t>gaat</a:t>
            </a:r>
            <a:r>
              <a:rPr lang="en-GB" dirty="0"/>
              <a:t> het </a:t>
            </a:r>
            <a:r>
              <a:rPr lang="en-GB" dirty="0" err="1"/>
              <a:t>functioneel</a:t>
            </a:r>
            <a:r>
              <a:rPr lang="en-GB" dirty="0"/>
              <a:t> </a:t>
            </a:r>
            <a:r>
              <a:rPr lang="en-GB" dirty="0" err="1"/>
              <a:t>toepassingsgebied</a:t>
            </a:r>
            <a:r>
              <a:rPr lang="en-GB" dirty="0"/>
              <a:t> </a:t>
            </a:r>
            <a:r>
              <a:rPr lang="en-GB" dirty="0" err="1"/>
              <a:t>uit</a:t>
            </a:r>
            <a:r>
              <a:rPr lang="en-GB" dirty="0"/>
              <a:t> van 1. </a:t>
            </a:r>
          </a:p>
          <a:p>
            <a:pPr marL="0" indent="0">
              <a:buNone/>
            </a:pPr>
            <a:r>
              <a:rPr lang="en-GB" dirty="0"/>
              <a:t>Maar </a:t>
            </a:r>
            <a:r>
              <a:rPr lang="en-GB" dirty="0" err="1"/>
              <a:t>misschien</a:t>
            </a:r>
            <a:r>
              <a:rPr lang="en-GB" dirty="0"/>
              <a:t> </a:t>
            </a:r>
            <a:r>
              <a:rPr lang="en-GB" dirty="0" err="1"/>
              <a:t>zien</a:t>
            </a:r>
            <a:r>
              <a:rPr lang="en-GB" dirty="0"/>
              <a:t> </a:t>
            </a:r>
            <a:r>
              <a:rPr lang="en-GB" dirty="0" err="1"/>
              <a:t>jullie</a:t>
            </a:r>
            <a:r>
              <a:rPr lang="en-GB" dirty="0"/>
              <a:t> de </a:t>
            </a:r>
            <a:r>
              <a:rPr lang="en-GB" dirty="0" err="1"/>
              <a:t>verplichting</a:t>
            </a:r>
            <a:r>
              <a:rPr lang="en-GB" dirty="0"/>
              <a:t> </a:t>
            </a:r>
            <a:r>
              <a:rPr lang="en-GB" dirty="0" err="1"/>
              <a:t>anders</a:t>
            </a:r>
            <a:r>
              <a:rPr lang="en-GB" dirty="0"/>
              <a:t>. Laat het me </a:t>
            </a:r>
            <a:r>
              <a:rPr lang="en-GB" dirty="0" err="1"/>
              <a:t>ajb</a:t>
            </a:r>
            <a:r>
              <a:rPr lang="en-GB" dirty="0"/>
              <a:t> even </a:t>
            </a:r>
            <a:r>
              <a:rPr lang="en-GB" dirty="0" err="1"/>
              <a:t>weten</a:t>
            </a:r>
            <a:r>
              <a:rPr lang="en-GB" dirty="0"/>
              <a:t> wat </a:t>
            </a:r>
            <a:r>
              <a:rPr lang="en-GB" dirty="0" err="1"/>
              <a:t>jullie</a:t>
            </a:r>
            <a:r>
              <a:rPr lang="en-GB" dirty="0"/>
              <a:t> </a:t>
            </a:r>
            <a:r>
              <a:rPr lang="en-GB" dirty="0" err="1"/>
              <a:t>onder</a:t>
            </a:r>
            <a:r>
              <a:rPr lang="en-GB" dirty="0"/>
              <a:t> </a:t>
            </a:r>
            <a:r>
              <a:rPr lang="en-GB" dirty="0" err="1"/>
              <a:t>verplichting</a:t>
            </a:r>
            <a:r>
              <a:rPr lang="en-GB" dirty="0"/>
              <a:t> </a:t>
            </a:r>
            <a:r>
              <a:rPr lang="en-GB" dirty="0" err="1"/>
              <a:t>verstaan</a:t>
            </a:r>
            <a:r>
              <a:rPr lang="en-GB" dirty="0"/>
              <a:t>. </a:t>
            </a:r>
          </a:p>
          <a:p>
            <a:pPr marL="0" indent="0">
              <a:buNone/>
            </a:pPr>
            <a:r>
              <a:rPr lang="en-GB" dirty="0" err="1"/>
              <a:t>Groeten</a:t>
            </a:r>
            <a:r>
              <a:rPr lang="en-GB" dirty="0"/>
              <a:t>, </a:t>
            </a:r>
            <a:r>
              <a:rPr lang="en-GB" dirty="0" err="1"/>
              <a:t>Redouan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96ECDB-684B-1F43-A4E6-63D4B263BBB4}"/>
              </a:ext>
            </a:extLst>
          </p:cNvPr>
          <p:cNvSpPr txBox="1">
            <a:spLocks/>
          </p:cNvSpPr>
          <p:nvPr/>
        </p:nvSpPr>
        <p:spPr>
          <a:xfrm>
            <a:off x="700634" y="2293126"/>
            <a:ext cx="6276635" cy="428657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/>
              <a:t>Onderwerp</a:t>
            </a:r>
            <a:r>
              <a:rPr lang="en-GB" b="1" dirty="0"/>
              <a:t>:</a:t>
            </a:r>
            <a:r>
              <a:rPr lang="en-GB" dirty="0"/>
              <a:t> Open </a:t>
            </a:r>
            <a:r>
              <a:rPr lang="en-GB" dirty="0" err="1"/>
              <a:t>Standaarden</a:t>
            </a:r>
            <a:r>
              <a:rPr lang="en-GB" dirty="0"/>
              <a:t> Monitor | NL GOV Assurance profile for OAuth 2.0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Hoi </a:t>
            </a:r>
            <a:r>
              <a:rPr lang="en-GB" dirty="0" err="1"/>
              <a:t>Redouan</a:t>
            </a:r>
            <a:r>
              <a:rPr lang="en-GB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je e-</a:t>
            </a:r>
            <a:r>
              <a:rPr lang="en-GB" dirty="0" err="1"/>
              <a:t>mailadres</a:t>
            </a:r>
            <a:r>
              <a:rPr lang="en-GB" dirty="0"/>
              <a:t> </a:t>
            </a:r>
            <a:r>
              <a:rPr lang="en-GB" dirty="0" err="1"/>
              <a:t>gekregen</a:t>
            </a:r>
            <a:r>
              <a:rPr lang="en-GB" dirty="0"/>
              <a:t> van </a:t>
            </a:r>
            <a:r>
              <a:rPr lang="en-GB" dirty="0" err="1"/>
              <a:t>Désirée</a:t>
            </a:r>
            <a:r>
              <a:rPr lang="en-GB" dirty="0"/>
              <a:t> </a:t>
            </a:r>
            <a:r>
              <a:rPr lang="en-GB" dirty="0" err="1"/>
              <a:t>omdat</a:t>
            </a:r>
            <a:r>
              <a:rPr lang="en-GB" dirty="0"/>
              <a:t> we in het </a:t>
            </a:r>
            <a:r>
              <a:rPr lang="en-GB" dirty="0" err="1"/>
              <a:t>kader</a:t>
            </a:r>
            <a:r>
              <a:rPr lang="en-GB" dirty="0"/>
              <a:t> van de open </a:t>
            </a:r>
            <a:r>
              <a:rPr lang="en-GB" dirty="0" err="1"/>
              <a:t>standaarden</a:t>
            </a:r>
            <a:r>
              <a:rPr lang="en-GB" dirty="0"/>
              <a:t> monitor </a:t>
            </a:r>
            <a:r>
              <a:rPr lang="en-GB" dirty="0" err="1"/>
              <a:t>tegen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onduidelijkheid</a:t>
            </a:r>
            <a:r>
              <a:rPr lang="en-GB" dirty="0"/>
              <a:t> </a:t>
            </a:r>
            <a:r>
              <a:rPr lang="en-GB" dirty="0" err="1"/>
              <a:t>aanlopen</a:t>
            </a:r>
            <a:r>
              <a:rPr lang="en-GB" dirty="0"/>
              <a:t> </a:t>
            </a:r>
            <a:r>
              <a:rPr lang="en-GB" dirty="0" err="1"/>
              <a:t>mbt</a:t>
            </a:r>
            <a:r>
              <a:rPr lang="en-GB" dirty="0"/>
              <a:t> de NL GOV Assurance profile for OAuth 2.0 </a:t>
            </a:r>
            <a:r>
              <a:rPr lang="en-GB" dirty="0" err="1"/>
              <a:t>standaard</a:t>
            </a:r>
            <a:r>
              <a:rPr lang="en-GB" dirty="0"/>
              <a:t>. </a:t>
            </a:r>
            <a:r>
              <a:rPr lang="en-GB" dirty="0" err="1"/>
              <a:t>Hopelijk</a:t>
            </a:r>
            <a:r>
              <a:rPr lang="en-GB" dirty="0"/>
              <a:t> mag </a:t>
            </a:r>
            <a:r>
              <a:rPr lang="en-GB" dirty="0" err="1"/>
              <a:t>ik</a:t>
            </a:r>
            <a:r>
              <a:rPr lang="en-GB" dirty="0"/>
              <a:t> je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vraag</a:t>
            </a:r>
            <a:r>
              <a:rPr lang="en-GB" dirty="0"/>
              <a:t> over </a:t>
            </a:r>
            <a:r>
              <a:rPr lang="en-GB" dirty="0" err="1"/>
              <a:t>stellen</a:t>
            </a:r>
            <a:r>
              <a:rPr lang="en-GB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Ik</a:t>
            </a:r>
            <a:r>
              <a:rPr lang="en-GB" dirty="0"/>
              <a:t> (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organisatie</a:t>
            </a:r>
            <a:r>
              <a:rPr lang="en-GB" dirty="0"/>
              <a:t> TNO) </a:t>
            </a:r>
            <a:r>
              <a:rPr lang="en-GB" dirty="0" err="1"/>
              <a:t>beoordelen</a:t>
            </a:r>
            <a:r>
              <a:rPr lang="en-GB" dirty="0"/>
              <a:t> </a:t>
            </a:r>
            <a:r>
              <a:rPr lang="en-GB" dirty="0" err="1"/>
              <a:t>aanbestedingen</a:t>
            </a:r>
            <a:r>
              <a:rPr lang="en-GB" dirty="0"/>
              <a:t> in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kader</a:t>
            </a:r>
            <a:r>
              <a:rPr lang="en-GB" dirty="0"/>
              <a:t> op de </a:t>
            </a:r>
            <a:r>
              <a:rPr lang="en-GB" dirty="0" err="1"/>
              <a:t>uitvraag</a:t>
            </a:r>
            <a:r>
              <a:rPr lang="en-GB" dirty="0"/>
              <a:t> van de </a:t>
            </a:r>
            <a:r>
              <a:rPr lang="en-GB" dirty="0" err="1"/>
              <a:t>verplichte</a:t>
            </a:r>
            <a:r>
              <a:rPr lang="en-GB" dirty="0"/>
              <a:t> open </a:t>
            </a:r>
            <a:r>
              <a:rPr lang="en-GB" dirty="0" err="1"/>
              <a:t>standaarden</a:t>
            </a:r>
            <a:r>
              <a:rPr lang="en-GB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 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ons</a:t>
            </a:r>
            <a:r>
              <a:rPr lang="en-GB" dirty="0"/>
              <a:t> is het </a:t>
            </a:r>
            <a:r>
              <a:rPr lang="en-GB" dirty="0" err="1"/>
              <a:t>soms</a:t>
            </a:r>
            <a:r>
              <a:rPr lang="en-GB" dirty="0"/>
              <a:t> </a:t>
            </a:r>
            <a:r>
              <a:rPr lang="en-GB" dirty="0" err="1"/>
              <a:t>lastig</a:t>
            </a:r>
            <a:r>
              <a:rPr lang="en-GB" dirty="0"/>
              <a:t> om de </a:t>
            </a:r>
            <a:r>
              <a:rPr lang="en-GB" dirty="0" err="1"/>
              <a:t>precieze</a:t>
            </a:r>
            <a:r>
              <a:rPr lang="en-GB" dirty="0"/>
              <a:t> use case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standaard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bepalen</a:t>
            </a:r>
            <a:r>
              <a:rPr lang="en-GB" dirty="0"/>
              <a:t>. </a:t>
            </a:r>
            <a:r>
              <a:rPr lang="en-GB" dirty="0" err="1"/>
              <a:t>Veel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besteden</a:t>
            </a:r>
            <a:r>
              <a:rPr lang="en-GB" dirty="0"/>
              <a:t> </a:t>
            </a:r>
            <a:r>
              <a:rPr lang="en-GB" dirty="0" err="1"/>
              <a:t>producten</a:t>
            </a:r>
            <a:r>
              <a:rPr lang="en-GB" dirty="0"/>
              <a:t>/</a:t>
            </a:r>
            <a:r>
              <a:rPr lang="en-GB" dirty="0" err="1"/>
              <a:t>diensten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</a:t>
            </a:r>
            <a:r>
              <a:rPr lang="en-GB" dirty="0" err="1"/>
              <a:t>tegenwoordig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OAuth (2.0) component, maar de </a:t>
            </a:r>
            <a:r>
              <a:rPr lang="en-GB" dirty="0" err="1"/>
              <a:t>situaties</a:t>
            </a:r>
            <a:r>
              <a:rPr lang="en-GB" dirty="0"/>
              <a:t> </a:t>
            </a:r>
            <a:r>
              <a:rPr lang="en-GB" dirty="0" err="1"/>
              <a:t>waarin</a:t>
            </a:r>
            <a:r>
              <a:rPr lang="en-GB" dirty="0"/>
              <a:t> het </a:t>
            </a:r>
            <a:r>
              <a:rPr lang="en-GB" dirty="0" err="1"/>
              <a:t>noodzakelijk</a:t>
            </a:r>
            <a:r>
              <a:rPr lang="en-GB" dirty="0"/>
              <a:t> is om </a:t>
            </a:r>
            <a:r>
              <a:rPr lang="en-GB" dirty="0" err="1"/>
              <a:t>tevens</a:t>
            </a:r>
            <a:r>
              <a:rPr lang="en-GB" dirty="0"/>
              <a:t> de NL GOV Assurance profile for OAuth 2.0 </a:t>
            </a:r>
            <a:r>
              <a:rPr lang="en-GB" dirty="0" err="1"/>
              <a:t>standaard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eisen</a:t>
            </a:r>
            <a:r>
              <a:rPr lang="en-GB" dirty="0"/>
              <a:t>, is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altijd</a:t>
            </a:r>
            <a:r>
              <a:rPr lang="en-GB" dirty="0"/>
              <a:t> </a:t>
            </a:r>
            <a:r>
              <a:rPr lang="en-GB" dirty="0" err="1"/>
              <a:t>duidelijk</a:t>
            </a:r>
            <a:r>
              <a:rPr lang="en-GB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 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het </a:t>
            </a:r>
            <a:r>
              <a:rPr lang="en-GB" dirty="0" err="1"/>
              <a:t>toepassingsgebied</a:t>
            </a:r>
            <a:r>
              <a:rPr lang="en-GB" dirty="0"/>
              <a:t> lees, </a:t>
            </a:r>
            <a:r>
              <a:rPr lang="en-GB" dirty="0" err="1"/>
              <a:t>vermoed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standaard</a:t>
            </a:r>
            <a:r>
              <a:rPr lang="en-GB" dirty="0"/>
              <a:t> </a:t>
            </a:r>
            <a:r>
              <a:rPr lang="en-GB" dirty="0" err="1"/>
              <a:t>enkel</a:t>
            </a:r>
            <a:r>
              <a:rPr lang="en-GB" dirty="0"/>
              <a:t> </a:t>
            </a:r>
            <a:r>
              <a:rPr lang="en-GB" dirty="0" err="1"/>
              <a:t>gevraagd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de OAuth </a:t>
            </a:r>
            <a:r>
              <a:rPr lang="en-GB" dirty="0" err="1"/>
              <a:t>authenticatie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onderdeel</a:t>
            </a:r>
            <a:r>
              <a:rPr lang="en-GB" dirty="0"/>
              <a:t> van het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besteden</a:t>
            </a:r>
            <a:r>
              <a:rPr lang="en-GB" dirty="0"/>
              <a:t> product </a:t>
            </a:r>
            <a:r>
              <a:rPr lang="en-GB" dirty="0" err="1"/>
              <a:t>opgenomen</a:t>
            </a:r>
            <a:r>
              <a:rPr lang="en-GB" dirty="0"/>
              <a:t> </a:t>
            </a:r>
            <a:r>
              <a:rPr lang="en-GB" dirty="0" err="1"/>
              <a:t>zal</a:t>
            </a:r>
            <a:r>
              <a:rPr lang="en-GB" dirty="0"/>
              <a:t> </a:t>
            </a:r>
            <a:r>
              <a:rPr lang="en-GB" dirty="0" err="1"/>
              <a:t>gaan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binnen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product dan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toegang</a:t>
            </a:r>
            <a:r>
              <a:rPr lang="en-GB" dirty="0"/>
              <a:t> </a:t>
            </a:r>
            <a:r>
              <a:rPr lang="en-GB" dirty="0" err="1"/>
              <a:t>verstrekt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middels</a:t>
            </a:r>
            <a:r>
              <a:rPr lang="en-GB" dirty="0"/>
              <a:t> OAuth, dan </a:t>
            </a:r>
            <a:r>
              <a:rPr lang="en-GB" dirty="0" err="1"/>
              <a:t>dient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conform NL GOV Assurance profile </a:t>
            </a:r>
            <a:r>
              <a:rPr lang="en-GB" dirty="0" err="1"/>
              <a:t>geconfigureerd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 </a:t>
            </a:r>
            <a:r>
              <a:rPr lang="en-GB" dirty="0" err="1"/>
              <a:t>Dit</a:t>
            </a:r>
            <a:r>
              <a:rPr lang="en-GB" dirty="0"/>
              <a:t> is dan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manier</a:t>
            </a:r>
            <a:r>
              <a:rPr lang="en-GB" dirty="0"/>
              <a:t> van </a:t>
            </a:r>
            <a:r>
              <a:rPr lang="en-GB" dirty="0" err="1"/>
              <a:t>configureren</a:t>
            </a:r>
            <a:r>
              <a:rPr lang="en-GB" dirty="0"/>
              <a:t> van de OAuth 2.0 </a:t>
            </a:r>
            <a:r>
              <a:rPr lang="en-GB" dirty="0" err="1"/>
              <a:t>implementatie</a:t>
            </a:r>
            <a:r>
              <a:rPr lang="en-GB" dirty="0"/>
              <a:t> die extra </a:t>
            </a:r>
            <a:r>
              <a:rPr lang="en-GB" dirty="0" err="1"/>
              <a:t>veiligheidswaarborgen</a:t>
            </a:r>
            <a:r>
              <a:rPr lang="en-GB" dirty="0"/>
              <a:t> </a:t>
            </a:r>
            <a:r>
              <a:rPr lang="en-GB" dirty="0" err="1"/>
              <a:t>toevoegt</a:t>
            </a:r>
            <a:r>
              <a:rPr lang="en-GB" dirty="0"/>
              <a:t>. Lees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goed</a:t>
            </a:r>
            <a:r>
              <a:rPr lang="en-GB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implicatie</a:t>
            </a:r>
            <a:r>
              <a:rPr lang="en-GB" dirty="0"/>
              <a:t> </a:t>
            </a:r>
            <a:r>
              <a:rPr lang="en-GB" dirty="0" err="1"/>
              <a:t>hiervan</a:t>
            </a:r>
            <a:r>
              <a:rPr lang="en-GB" dirty="0"/>
              <a:t> is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besteden</a:t>
            </a:r>
            <a:r>
              <a:rPr lang="en-GB" dirty="0"/>
              <a:t> product </a:t>
            </a:r>
            <a:r>
              <a:rPr lang="en-GB" dirty="0" err="1"/>
              <a:t>middels</a:t>
            </a:r>
            <a:r>
              <a:rPr lang="en-GB" dirty="0"/>
              <a:t> OAuth </a:t>
            </a:r>
            <a:r>
              <a:rPr lang="en-GB" dirty="0" err="1"/>
              <a:t>verbinding</a:t>
            </a:r>
            <a:r>
              <a:rPr lang="en-GB" dirty="0"/>
              <a:t> </a:t>
            </a:r>
            <a:r>
              <a:rPr lang="en-GB" dirty="0" err="1"/>
              <a:t>maakt</a:t>
            </a:r>
            <a:r>
              <a:rPr lang="en-GB" dirty="0"/>
              <a:t> met </a:t>
            </a:r>
            <a:r>
              <a:rPr lang="en-GB" dirty="0" err="1"/>
              <a:t>een</a:t>
            </a:r>
            <a:r>
              <a:rPr lang="en-GB" dirty="0"/>
              <a:t> extern </a:t>
            </a:r>
            <a:r>
              <a:rPr lang="en-GB" dirty="0" err="1"/>
              <a:t>systeem</a:t>
            </a:r>
            <a:r>
              <a:rPr lang="en-GB" dirty="0"/>
              <a:t>, </a:t>
            </a:r>
            <a:r>
              <a:rPr lang="en-GB" dirty="0" err="1"/>
              <a:t>dit</a:t>
            </a:r>
            <a:r>
              <a:rPr lang="en-GB" dirty="0"/>
              <a:t> assurance profile </a:t>
            </a:r>
            <a:r>
              <a:rPr lang="en-GB" dirty="0" err="1"/>
              <a:t>niet</a:t>
            </a:r>
            <a:r>
              <a:rPr lang="en-GB" dirty="0"/>
              <a:t> van </a:t>
            </a:r>
            <a:r>
              <a:rPr lang="en-GB" dirty="0" err="1"/>
              <a:t>toepassing</a:t>
            </a:r>
            <a:r>
              <a:rPr lang="en-GB" dirty="0"/>
              <a:t> is. Met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woorden</a:t>
            </a:r>
            <a:r>
              <a:rPr lang="en-GB" dirty="0"/>
              <a:t>: het assurance profile is </a:t>
            </a:r>
            <a:r>
              <a:rPr lang="en-GB" dirty="0" err="1"/>
              <a:t>alleen</a:t>
            </a:r>
            <a:r>
              <a:rPr lang="en-GB" dirty="0"/>
              <a:t> van </a:t>
            </a:r>
            <a:r>
              <a:rPr lang="en-GB" dirty="0" err="1"/>
              <a:t>toepassing</a:t>
            </a:r>
            <a:r>
              <a:rPr lang="en-GB" dirty="0"/>
              <a:t> op het product </a:t>
            </a:r>
            <a:r>
              <a:rPr lang="en-GB" dirty="0" err="1"/>
              <a:t>c.q</a:t>
            </a:r>
            <a:r>
              <a:rPr lang="en-GB" dirty="0"/>
              <a:t>. de </a:t>
            </a:r>
            <a:r>
              <a:rPr lang="en-GB" dirty="0" err="1"/>
              <a:t>dienst</a:t>
            </a:r>
            <a:r>
              <a:rPr lang="en-GB" dirty="0"/>
              <a:t> die de </a:t>
            </a:r>
            <a:r>
              <a:rPr lang="en-GB" dirty="0" err="1"/>
              <a:t>authenticatie</a:t>
            </a:r>
            <a:r>
              <a:rPr lang="en-GB" dirty="0"/>
              <a:t> </a:t>
            </a:r>
            <a:r>
              <a:rPr lang="en-GB" dirty="0" err="1"/>
              <a:t>uitvoert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het product van de </a:t>
            </a:r>
            <a:r>
              <a:rPr lang="en-GB" dirty="0" err="1"/>
              <a:t>partij</a:t>
            </a:r>
            <a:r>
              <a:rPr lang="en-GB" dirty="0"/>
              <a:t> </a:t>
            </a:r>
            <a:r>
              <a:rPr lang="en-GB" dirty="0" err="1"/>
              <a:t>waar</a:t>
            </a:r>
            <a:r>
              <a:rPr lang="en-GB" dirty="0"/>
              <a:t> contact mee </a:t>
            </a:r>
            <a:r>
              <a:rPr lang="en-GB" dirty="0" err="1"/>
              <a:t>gemaakt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. </a:t>
            </a:r>
            <a:r>
              <a:rPr lang="en-GB" dirty="0" err="1"/>
              <a:t>Klopt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Tevens</a:t>
            </a:r>
            <a:r>
              <a:rPr lang="en-GB" dirty="0"/>
              <a:t>, </a:t>
            </a:r>
            <a:r>
              <a:rPr lang="en-GB" dirty="0" err="1"/>
              <a:t>indien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besteden</a:t>
            </a:r>
            <a:r>
              <a:rPr lang="en-GB" dirty="0"/>
              <a:t> product OAuth </a:t>
            </a:r>
            <a:r>
              <a:rPr lang="en-GB" dirty="0" err="1"/>
              <a:t>authenticatie</a:t>
            </a:r>
            <a:r>
              <a:rPr lang="en-GB" dirty="0"/>
              <a:t> </a:t>
            </a:r>
            <a:r>
              <a:rPr lang="en-GB" dirty="0" err="1"/>
              <a:t>bevat</a:t>
            </a:r>
            <a:r>
              <a:rPr lang="en-GB" dirty="0"/>
              <a:t>, maar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geen</a:t>
            </a:r>
            <a:r>
              <a:rPr lang="en-GB" dirty="0"/>
              <a:t> </a:t>
            </a:r>
            <a:r>
              <a:rPr lang="en-GB" dirty="0" err="1"/>
              <a:t>derden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betrokken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die </a:t>
            </a:r>
            <a:r>
              <a:rPr lang="en-GB" dirty="0" err="1"/>
              <a:t>middels</a:t>
            </a:r>
            <a:r>
              <a:rPr lang="en-GB" dirty="0"/>
              <a:t> OAuth tokens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gebruiker</a:t>
            </a:r>
            <a:r>
              <a:rPr lang="en-GB" dirty="0"/>
              <a:t> </a:t>
            </a:r>
            <a:r>
              <a:rPr lang="en-GB" dirty="0" err="1"/>
              <a:t>toegang</a:t>
            </a:r>
            <a:r>
              <a:rPr lang="en-GB" dirty="0"/>
              <a:t> </a:t>
            </a:r>
            <a:r>
              <a:rPr lang="en-GB" dirty="0" err="1"/>
              <a:t>krijgen</a:t>
            </a:r>
            <a:r>
              <a:rPr lang="en-GB" dirty="0"/>
              <a:t> tot resources </a:t>
            </a:r>
            <a:r>
              <a:rPr lang="en-GB" dirty="0" err="1"/>
              <a:t>binnen</a:t>
            </a:r>
            <a:r>
              <a:rPr lang="en-GB" dirty="0"/>
              <a:t> het product, is het assurance profile dan </a:t>
            </a:r>
            <a:r>
              <a:rPr lang="en-GB" dirty="0" err="1"/>
              <a:t>helemaal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de </a:t>
            </a:r>
            <a:r>
              <a:rPr lang="en-GB" dirty="0" err="1"/>
              <a:t>orde</a:t>
            </a:r>
            <a:r>
              <a:rPr lang="en-GB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Meer in het </a:t>
            </a:r>
            <a:r>
              <a:rPr lang="en-GB" dirty="0" err="1"/>
              <a:t>algemeen</a:t>
            </a:r>
            <a:r>
              <a:rPr lang="en-GB" dirty="0"/>
              <a:t> </a:t>
            </a:r>
            <a:r>
              <a:rPr lang="en-GB" dirty="0" err="1"/>
              <a:t>lijkt</a:t>
            </a:r>
            <a:r>
              <a:rPr lang="en-GB" dirty="0"/>
              <a:t> het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aanbesteders</a:t>
            </a:r>
            <a:r>
              <a:rPr lang="en-GB" dirty="0"/>
              <a:t> erg </a:t>
            </a:r>
            <a:r>
              <a:rPr lang="en-GB" dirty="0" err="1"/>
              <a:t>lastig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om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standaard</a:t>
            </a:r>
            <a:r>
              <a:rPr lang="en-GB" dirty="0"/>
              <a:t> toe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r>
              <a:rPr lang="en-GB" dirty="0"/>
              <a:t>. Het </a:t>
            </a:r>
            <a:r>
              <a:rPr lang="en-GB" dirty="0" err="1"/>
              <a:t>verschil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SAML </a:t>
            </a:r>
            <a:r>
              <a:rPr lang="en-GB" dirty="0" err="1"/>
              <a:t>en</a:t>
            </a:r>
            <a:r>
              <a:rPr lang="en-GB" dirty="0"/>
              <a:t> OAuth is al </a:t>
            </a:r>
            <a:r>
              <a:rPr lang="en-GB" dirty="0" err="1"/>
              <a:t>lastig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om dan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verwachten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bestekschrijvers</a:t>
            </a:r>
            <a:r>
              <a:rPr lang="en-GB" dirty="0"/>
              <a:t>/</a:t>
            </a:r>
            <a:r>
              <a:rPr lang="en-GB" dirty="0" err="1"/>
              <a:t>aanbesteders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inschatten</a:t>
            </a:r>
            <a:r>
              <a:rPr lang="en-GB" dirty="0"/>
              <a:t> of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specifiek</a:t>
            </a:r>
            <a:r>
              <a:rPr lang="en-GB" dirty="0"/>
              <a:t> assurance </a:t>
            </a:r>
            <a:r>
              <a:rPr lang="en-GB" dirty="0" err="1"/>
              <a:t>profiel</a:t>
            </a:r>
            <a:r>
              <a:rPr lang="en-GB" dirty="0"/>
              <a:t>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</a:t>
            </a:r>
            <a:r>
              <a:rPr lang="en-GB" dirty="0" err="1"/>
              <a:t>toegepast</a:t>
            </a:r>
            <a:r>
              <a:rPr lang="en-GB" dirty="0"/>
              <a:t>/</a:t>
            </a:r>
            <a:r>
              <a:rPr lang="en-GB" dirty="0" err="1"/>
              <a:t>geeist</a:t>
            </a:r>
            <a:r>
              <a:rPr lang="en-GB" dirty="0"/>
              <a:t>, is heel </a:t>
            </a:r>
            <a:r>
              <a:rPr lang="en-GB" dirty="0" err="1"/>
              <a:t>zeldzaam</a:t>
            </a:r>
            <a:r>
              <a:rPr lang="en-GB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 </a:t>
            </a:r>
            <a:r>
              <a:rPr lang="en-GB" dirty="0" err="1"/>
              <a:t>Vriendelijke</a:t>
            </a:r>
            <a:r>
              <a:rPr lang="en-GB" dirty="0"/>
              <a:t> </a:t>
            </a:r>
            <a:r>
              <a:rPr lang="en-GB" dirty="0" err="1"/>
              <a:t>groet</a:t>
            </a:r>
            <a:r>
              <a:rPr lang="en-GB" dirty="0"/>
              <a:t>, </a:t>
            </a:r>
            <a:r>
              <a:rPr lang="en-GB" dirty="0" err="1"/>
              <a:t>Arend</a:t>
            </a:r>
            <a:r>
              <a:rPr lang="en-GB" dirty="0"/>
              <a:t> Jan Wiersma</a:t>
            </a:r>
          </a:p>
        </p:txBody>
      </p:sp>
    </p:spTree>
    <p:extLst>
      <p:ext uri="{BB962C8B-B14F-4D97-AF65-F5344CB8AC3E}">
        <p14:creationId xmlns:p14="http://schemas.microsoft.com/office/powerpoint/2010/main" val="92662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D0C9-0FF8-CF48-B624-D7FA8CA8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Beelden PKIO bij Oauth-nl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D907-7A0F-E542-BAF8-59B4B06BE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 err="1"/>
              <a:t>Naar</a:t>
            </a:r>
            <a:r>
              <a:rPr lang="en-GB" b="1" dirty="0"/>
              <a:t> </a:t>
            </a:r>
            <a:r>
              <a:rPr lang="en-GB" b="1" dirty="0" err="1"/>
              <a:t>aanleiding</a:t>
            </a:r>
            <a:r>
              <a:rPr lang="en-GB" b="1" dirty="0"/>
              <a:t> van </a:t>
            </a:r>
            <a:r>
              <a:rPr lang="en-GB" b="1" dirty="0" err="1"/>
              <a:t>binnengekomen</a:t>
            </a:r>
            <a:r>
              <a:rPr lang="en-GB" b="1" dirty="0"/>
              <a:t> </a:t>
            </a:r>
            <a:r>
              <a:rPr lang="en-GB" b="1" dirty="0" err="1"/>
              <a:t>vragen</a:t>
            </a:r>
            <a:r>
              <a:rPr lang="en-GB" b="1" dirty="0"/>
              <a:t> over </a:t>
            </a:r>
            <a:r>
              <a:rPr lang="en-GB" b="1" dirty="0" err="1"/>
              <a:t>toepassing</a:t>
            </a:r>
            <a:r>
              <a:rPr lang="en-GB" b="1" dirty="0"/>
              <a:t> van PKIO </a:t>
            </a:r>
            <a:r>
              <a:rPr lang="en-GB" b="1" dirty="0" err="1"/>
              <a:t>bij</a:t>
            </a:r>
            <a:r>
              <a:rPr lang="en-GB" b="1" dirty="0"/>
              <a:t> de </a:t>
            </a:r>
            <a:r>
              <a:rPr lang="en-GB" b="1" dirty="0" err="1"/>
              <a:t>standaard</a:t>
            </a:r>
            <a:r>
              <a:rPr lang="en-GB" b="1" dirty="0"/>
              <a:t>:</a:t>
            </a:r>
          </a:p>
          <a:p>
            <a:r>
              <a:rPr lang="en-GB" b="1" dirty="0" err="1"/>
              <a:t>iGov</a:t>
            </a:r>
            <a:r>
              <a:rPr lang="en-GB" b="1" dirty="0"/>
              <a:t>-NL</a:t>
            </a:r>
            <a:endParaRPr lang="en-GB" dirty="0"/>
          </a:p>
          <a:p>
            <a:r>
              <a:rPr lang="en-GB" dirty="0"/>
              <a:t>In case the Authorization Server, Resource Server and client are not operated under responsibility of the same organisation, each party </a:t>
            </a:r>
            <a:r>
              <a:rPr lang="en-GB" i="1" dirty="0"/>
              <a:t>MUST</a:t>
            </a:r>
            <a:r>
              <a:rPr lang="en-GB" dirty="0"/>
              <a:t> use </a:t>
            </a:r>
            <a:r>
              <a:rPr lang="en-GB" dirty="0" err="1"/>
              <a:t>PKIoverheid</a:t>
            </a:r>
            <a:r>
              <a:rPr lang="en-GB" dirty="0"/>
              <a:t> certificates with OIN. The </a:t>
            </a:r>
            <a:r>
              <a:rPr lang="en-GB" dirty="0" err="1"/>
              <a:t>PKIoverheid</a:t>
            </a:r>
            <a:r>
              <a:rPr lang="en-GB" dirty="0"/>
              <a:t> certificate </a:t>
            </a:r>
            <a:r>
              <a:rPr lang="en-GB" i="1" dirty="0"/>
              <a:t>MUST</a:t>
            </a:r>
            <a:r>
              <a:rPr lang="en-GB" dirty="0"/>
              <a:t> be included either as a x5c or as x5u parameter, as per [</a:t>
            </a:r>
            <a:r>
              <a:rPr lang="en-GB" u="sng" dirty="0">
                <a:hlinkClick r:id="rId2"/>
              </a:rPr>
              <a:t>rfc7517</a:t>
            </a:r>
            <a:r>
              <a:rPr lang="en-GB" dirty="0"/>
              <a:t>] §4.6 and 4.7. Parties </a:t>
            </a:r>
            <a:r>
              <a:rPr lang="en-GB" i="1" dirty="0"/>
              <a:t>SHOULD</a:t>
            </a:r>
            <a:r>
              <a:rPr lang="en-GB" dirty="0"/>
              <a:t> at least support the inclusion of the certificate as x5c parameter, for maximum interoperability. Parties </a:t>
            </a:r>
            <a:r>
              <a:rPr lang="en-GB" i="1" dirty="0"/>
              <a:t>MAY</a:t>
            </a:r>
            <a:r>
              <a:rPr lang="en-GB" dirty="0"/>
              <a:t> agree to use x5u, for instance for communication within specific environments.</a:t>
            </a:r>
          </a:p>
          <a:p>
            <a:r>
              <a:rPr lang="en-GB" b="1" dirty="0"/>
              <a:t>/</a:t>
            </a:r>
            <a:r>
              <a:rPr lang="en-GB" b="1" dirty="0" err="1"/>
              <a:t>iGov</a:t>
            </a:r>
            <a:r>
              <a:rPr lang="en-GB" b="1" dirty="0"/>
              <a:t>-NL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Daarnaast</a:t>
            </a:r>
            <a:r>
              <a:rPr lang="en-GB" dirty="0"/>
              <a:t> </a:t>
            </a:r>
            <a:r>
              <a:rPr lang="en-GB" dirty="0" err="1"/>
              <a:t>staat</a:t>
            </a:r>
            <a:r>
              <a:rPr lang="en-GB" dirty="0"/>
              <a:t> in de inleading </a:t>
            </a:r>
            <a:r>
              <a:rPr lang="en-GB" dirty="0" err="1"/>
              <a:t>bij</a:t>
            </a:r>
            <a:r>
              <a:rPr lang="en-GB" dirty="0"/>
              <a:t> de “Resource Server”: “A Resource Server is assumed to posses [sic] a means for identification of the Resource Server and/or encrypted information, </a:t>
            </a:r>
            <a:r>
              <a:rPr lang="en-GB" b="1" dirty="0"/>
              <a:t>optionally</a:t>
            </a:r>
            <a:r>
              <a:rPr lang="en-GB" dirty="0"/>
              <a:t> by using a PKI certificate.”</a:t>
            </a:r>
          </a:p>
          <a:p>
            <a:r>
              <a:rPr lang="en-GB" b="1" dirty="0" err="1"/>
              <a:t>Voorstel</a:t>
            </a:r>
            <a:r>
              <a:rPr lang="en-GB" b="1" dirty="0"/>
              <a:t>: optionally </a:t>
            </a:r>
            <a:r>
              <a:rPr lang="en-GB" b="1" dirty="0" err="1"/>
              <a:t>vervangen</a:t>
            </a:r>
            <a:r>
              <a:rPr lang="en-GB" b="1" dirty="0"/>
              <a:t> door “for example”</a:t>
            </a:r>
          </a:p>
          <a:p>
            <a:r>
              <a:rPr lang="en-GB" dirty="0" err="1"/>
              <a:t>Opmerkelijk</a:t>
            </a:r>
            <a:r>
              <a:rPr lang="en-GB" dirty="0"/>
              <a:t>: Het Forum </a:t>
            </a:r>
            <a:r>
              <a:rPr lang="en-GB" dirty="0" err="1"/>
              <a:t>Standaardisatie</a:t>
            </a:r>
            <a:r>
              <a:rPr lang="en-GB" dirty="0"/>
              <a:t> </a:t>
            </a:r>
            <a:r>
              <a:rPr lang="en-GB" dirty="0" err="1"/>
              <a:t>vereist</a:t>
            </a:r>
            <a:r>
              <a:rPr lang="en-GB" dirty="0"/>
              <a:t> het </a:t>
            </a:r>
            <a:r>
              <a:rPr lang="en-GB" dirty="0" err="1"/>
              <a:t>gebruik</a:t>
            </a:r>
            <a:r>
              <a:rPr lang="en-GB" dirty="0"/>
              <a:t> van PKIO </a:t>
            </a:r>
            <a:r>
              <a:rPr lang="en-GB" dirty="0" err="1"/>
              <a:t>onder</a:t>
            </a:r>
            <a:r>
              <a:rPr lang="en-GB" dirty="0"/>
              <a:t> de </a:t>
            </a:r>
            <a:r>
              <a:rPr lang="en-GB" dirty="0" err="1"/>
              <a:t>toetsingsinformatie</a:t>
            </a:r>
            <a:r>
              <a:rPr lang="en-GB" dirty="0"/>
              <a:t> </a:t>
            </a:r>
            <a:r>
              <a:rPr lang="en-GB" dirty="0" err="1"/>
              <a:t>zoals</a:t>
            </a:r>
            <a:r>
              <a:rPr lang="en-GB" dirty="0"/>
              <a:t> </a:t>
            </a:r>
            <a:r>
              <a:rPr lang="en-GB" dirty="0" err="1"/>
              <a:t>beschreven</a:t>
            </a:r>
            <a:r>
              <a:rPr lang="en-GB" dirty="0"/>
              <a:t> op: </a:t>
            </a:r>
            <a:r>
              <a:rPr lang="en-GB" dirty="0">
                <a:hlinkClick r:id="rId3"/>
              </a:rPr>
              <a:t>https://www.forumstandaardisatie.nl/open-standaarden/nl-gov-assurance-profile-oauth-20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Gerelateerd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https://github.com/Logius-standaarden/OAuth-NL-profiel/issues/11</a:t>
            </a:r>
            <a:r>
              <a:rPr lang="en-GB" dirty="0"/>
              <a:t> (het </a:t>
            </a:r>
            <a:r>
              <a:rPr lang="en-GB" dirty="0" err="1"/>
              <a:t>gebruik</a:t>
            </a:r>
            <a:r>
              <a:rPr lang="en-GB" dirty="0"/>
              <a:t> van </a:t>
            </a:r>
            <a:r>
              <a:rPr lang="en-GB" dirty="0" err="1"/>
              <a:t>bijv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EAN code in de PKIO)</a:t>
            </a:r>
            <a:br>
              <a:rPr lang="en-GB" dirty="0"/>
            </a:b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90884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241B2F"/>
      </a:dk2>
      <a:lt2>
        <a:srgbClr val="F0F3F2"/>
      </a:lt2>
      <a:accent1>
        <a:srgbClr val="C34D6C"/>
      </a:accent1>
      <a:accent2>
        <a:srgbClr val="B13B8B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7055C6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18965</TotalTime>
  <Words>1511</Words>
  <Application>Microsoft Macintosh PowerPoint</Application>
  <PresentationFormat>Widescreen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Calisto MT</vt:lpstr>
      <vt:lpstr>Univers Condensed</vt:lpstr>
      <vt:lpstr>Verdana</vt:lpstr>
      <vt:lpstr>ChronicleVTI</vt:lpstr>
      <vt:lpstr>Office Theme</vt:lpstr>
      <vt:lpstr>Slides bij Technisch Overleg OAuth-NL</vt:lpstr>
      <vt:lpstr>PowerPoint Presentation</vt:lpstr>
      <vt:lpstr>PowerPoint Presentation</vt:lpstr>
      <vt:lpstr>SEMVER - Versie overgangen </vt:lpstr>
      <vt:lpstr>Vragen toepassingsgebied Forumstandaardisatie</vt:lpstr>
      <vt:lpstr>Vragen toepassingsgebied Forumstandaardisatie</vt:lpstr>
      <vt:lpstr>Beelden PKIO bij Oauth-nl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bij Technisch Overleg OAuth-NL</dc:title>
  <dc:creator>Martin van der Plas</dc:creator>
  <cp:lastModifiedBy>Martin van der Plas</cp:lastModifiedBy>
  <cp:revision>2</cp:revision>
  <dcterms:created xsi:type="dcterms:W3CDTF">2022-06-16T07:51:05Z</dcterms:created>
  <dcterms:modified xsi:type="dcterms:W3CDTF">2022-06-29T11:56:50Z</dcterms:modified>
</cp:coreProperties>
</file>